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57" r:id="rId6"/>
    <p:sldId id="261" r:id="rId7"/>
    <p:sldId id="258" r:id="rId8"/>
    <p:sldId id="280" r:id="rId9"/>
    <p:sldId id="281" r:id="rId10"/>
    <p:sldId id="282" r:id="rId11"/>
    <p:sldId id="283" r:id="rId12"/>
    <p:sldId id="265" r:id="rId13"/>
    <p:sldId id="285" r:id="rId14"/>
    <p:sldId id="286" r:id="rId15"/>
    <p:sldId id="268" r:id="rId16"/>
    <p:sldId id="272" r:id="rId17"/>
    <p:sldId id="274" r:id="rId18"/>
    <p:sldId id="288" r:id="rId19"/>
    <p:sldId id="289" r:id="rId20"/>
    <p:sldId id="299" r:id="rId21"/>
    <p:sldId id="300" r:id="rId22"/>
    <p:sldId id="290" r:id="rId23"/>
    <p:sldId id="298" r:id="rId24"/>
    <p:sldId id="275" r:id="rId25"/>
    <p:sldId id="276" r:id="rId26"/>
    <p:sldId id="294" r:id="rId27"/>
    <p:sldId id="296" r:id="rId28"/>
    <p:sldId id="2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F1821-BA7F-4B03-A619-F846DABC163A}" v="549" dt="2023-11-17T14:18:25.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5" autoAdjust="0"/>
    <p:restoredTop sz="95471" autoAdjust="0"/>
  </p:normalViewPr>
  <p:slideViewPr>
    <p:cSldViewPr snapToGrid="0">
      <p:cViewPr varScale="1">
        <p:scale>
          <a:sx n="90" d="100"/>
          <a:sy n="90" d="100"/>
        </p:scale>
        <p:origin x="11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E3B28-DC61-4CF6-8D24-D199FF34B018}" type="datetimeFigureOut">
              <a:rPr lang="en-GB" smtClean="0"/>
              <a:t>17/11/2023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EC51B-3F5E-4B9F-A00F-7C7A336A107A}" type="slidenum">
              <a:rPr lang="en-GB" smtClean="0"/>
              <a:t>‹#›</a:t>
            </a:fld>
            <a:endParaRPr lang="en-GB"/>
          </a:p>
        </p:txBody>
      </p:sp>
    </p:spTree>
    <p:extLst>
      <p:ext uri="{BB962C8B-B14F-4D97-AF65-F5344CB8AC3E}">
        <p14:creationId xmlns:p14="http://schemas.microsoft.com/office/powerpoint/2010/main" val="21058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a:t>
            </a:fld>
            <a:endParaRPr lang="en-GB" dirty="0"/>
          </a:p>
        </p:txBody>
      </p:sp>
    </p:spTree>
    <p:extLst>
      <p:ext uri="{BB962C8B-B14F-4D97-AF65-F5344CB8AC3E}">
        <p14:creationId xmlns:p14="http://schemas.microsoft.com/office/powerpoint/2010/main" val="1670606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Explore in more detail the existing benchmarks and verification toolkits, providing practical examples of their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dirty="0">
                <a:solidFill>
                  <a:srgbClr val="000000"/>
                </a:solidFill>
                <a:effectLst/>
                <a:latin typeface="Times New Roman" panose="02020603050405020304" pitchFamily="18" charset="0"/>
              </a:rPr>
              <a:t>Research into NN verification has produced standardised benchmarks and verification toolkits such as Vehicle [4]. </a:t>
            </a:r>
            <a:endParaRPr lang="en-GB" b="0" i="0" u="none" strike="noStrike" dirty="0">
              <a:solidFill>
                <a:srgbClr val="000000"/>
              </a:solidFill>
              <a:effectLst/>
              <a:latin typeface="Times New Roman" panose="02020603050405020304" pitchFamily="18" charset="0"/>
            </a:endParaRPr>
          </a:p>
          <a:p>
            <a:pPr marL="171450" indent="-171450">
              <a:buFont typeface="Arial" panose="020B0604020202020204" pitchFamily="34" charset="0"/>
              <a:buChar char="•"/>
            </a:pPr>
            <a:endParaRPr lang="en-GB" b="0" i="0" u="none" strike="noStrike" dirty="0">
              <a:solidFill>
                <a:srgbClr val="000000"/>
              </a:solidFill>
              <a:effectLst/>
              <a:latin typeface="Times New Roman" panose="02020603050405020304" pitchFamily="18" charset="0"/>
            </a:endParaRPr>
          </a:p>
          <a:p>
            <a:pPr marL="171450" indent="-171450">
              <a:buFont typeface="Arial" panose="020B0604020202020204" pitchFamily="34" charset="0"/>
              <a:buChar char="•"/>
            </a:pPr>
            <a:r>
              <a:rPr lang="en-GB" b="0" i="0" u="none" strike="noStrike" dirty="0">
                <a:solidFill>
                  <a:srgbClr val="000000"/>
                </a:solidFill>
                <a:effectLst/>
                <a:latin typeface="Times New Roman" panose="02020603050405020304" pitchFamily="18" charset="0"/>
              </a:rPr>
              <a:t>In previous works, toolkits have been used to verify basic properties (prove safety-critical relationships between NN inputs and outputs [5]), re-train NNs to be more robust, and verify systems containing NNs [4].</a:t>
            </a:r>
          </a:p>
          <a:p>
            <a:pPr marL="171450" indent="-171450">
              <a:buFont typeface="Arial" panose="020B0604020202020204" pitchFamily="34" charset="0"/>
              <a:buChar char="•"/>
            </a:pPr>
            <a:endParaRPr lang="en-GB" b="0" i="0" u="none" strike="noStrike" dirty="0">
              <a:solidFill>
                <a:srgbClr val="000000"/>
              </a:solidFill>
              <a:effectLst/>
              <a:latin typeface="Times New Roman" panose="02020603050405020304" pitchFamily="18" charset="0"/>
            </a:endParaRPr>
          </a:p>
          <a:p>
            <a:pPr marL="171450" indent="-171450">
              <a:buFont typeface="Arial" panose="020B0604020202020204" pitchFamily="34" charset="0"/>
              <a:buChar char="•"/>
            </a:pPr>
            <a:r>
              <a:rPr lang="en-GB" b="0" i="0" u="none" strike="noStrike" dirty="0">
                <a:solidFill>
                  <a:srgbClr val="000000"/>
                </a:solidFill>
                <a:effectLst/>
                <a:latin typeface="Times New Roman" panose="02020603050405020304" pitchFamily="18" charset="0"/>
              </a:rPr>
              <a:t>Additionally, there is a yearly open-access competition which aims to compare toolkits across standardised benchmarks, and guide researchers in the field towards common goals</a:t>
            </a:r>
          </a:p>
          <a:p>
            <a:pPr marL="171450" indent="-171450">
              <a:buFont typeface="Arial" panose="020B0604020202020204" pitchFamily="34" charset="0"/>
              <a:buChar char="•"/>
            </a:pPr>
            <a:endParaRPr lang="en-GB" b="0" i="0" u="none" strike="noStrike" dirty="0">
              <a:solidFill>
                <a:srgbClr val="000000"/>
              </a:solidFill>
              <a:effectLst/>
              <a:latin typeface="Times New Roman" panose="02020603050405020304" pitchFamily="18" charset="0"/>
            </a:endParaRPr>
          </a:p>
          <a:p>
            <a:pPr marL="171450" indent="-171450">
              <a:buFont typeface="Arial" panose="020B0604020202020204" pitchFamily="34" charset="0"/>
              <a:buChar char="•"/>
            </a:pPr>
            <a:r>
              <a:rPr lang="en-GB" dirty="0"/>
              <a:t>Since this is a relatively new area of research, toolkits often lack functionality required for real-world applications – development is guided by research efforts, which can take long periods of time</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11</a:t>
            </a:fld>
            <a:endParaRPr lang="en-GB"/>
          </a:p>
        </p:txBody>
      </p:sp>
    </p:spTree>
    <p:extLst>
      <p:ext uri="{BB962C8B-B14F-4D97-AF65-F5344CB8AC3E}">
        <p14:creationId xmlns:p14="http://schemas.microsoft.com/office/powerpoint/2010/main" val="244541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Delve into the role of neural networks in controlling bioinspired drones. </a:t>
            </a:r>
          </a:p>
          <a:p>
            <a:pPr marL="0" lvl="0" indent="0">
              <a:lnSpc>
                <a:spcPct val="107000"/>
              </a:lnSpc>
              <a:spcAft>
                <a:spcPts val="800"/>
              </a:spcAft>
              <a:buFont typeface="+mj-lt"/>
              <a:buNone/>
            </a:pPr>
            <a:endParaRPr lang="en-GB" sz="1800" kern="100" dirty="0">
              <a:effectLst/>
              <a:latin typeface="Helvetica"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For bioinspired drones, a NN could be used as a control system, or to improve a traditional control scheme such as MPC</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dirty="0">
                <a:solidFill>
                  <a:srgbClr val="444444"/>
                </a:solidFill>
                <a:effectLst/>
                <a:latin typeface="Arial" panose="020B0604020202020204" pitchFamily="34" charset="0"/>
              </a:rPr>
              <a:t>This requires deciding which method would be appropriate for a given system – for example, if modelling a flapping wing robot is too difficult (due to complex aerodynamics), then direct control may be more appropriate</a:t>
            </a:r>
          </a:p>
          <a:p>
            <a:pPr algn="l" rtl="0" fontAlgn="base">
              <a:buFont typeface="Arial" panose="020B0604020202020204" pitchFamily="34" charset="0"/>
              <a:buNone/>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On the other hand, control of a dandelion-inspired drone would require solving different challenges. </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The problem is different since the aerodynamics are simpler (passive gliding vs flapping wings), but actuation/sensing options are limited and the behaviour of many robots in a swarm is of high importance</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dirty="0">
                <a:solidFill>
                  <a:srgbClr val="444444"/>
                </a:solidFill>
                <a:effectLst/>
                <a:latin typeface="Arial" panose="020B0604020202020204" pitchFamily="34" charset="0"/>
              </a:rPr>
              <a:t>In either case, the verification of the neural network is different – are we concerned about how the accurate the network models our system, or how it controls it?</a:t>
            </a: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A NN used for control would need to be verified to ensure it behaves as expected, whereas a NN used for simulation would need to be verified to ensure it correctly predicts the system dynamics </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Applying this to a flapping wing drone would require an understanding of system behaviour in simulation or experiments before the NN can be verified or even trained</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marL="0" lvl="0" indent="0">
              <a:lnSpc>
                <a:spcPct val="107000"/>
              </a:lnSpc>
              <a:spcAft>
                <a:spcPts val="800"/>
              </a:spcAft>
              <a:buFont typeface="+mj-lt"/>
              <a:buNone/>
            </a:pPr>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12</a:t>
            </a:fld>
            <a:endParaRPr lang="en-GB"/>
          </a:p>
        </p:txBody>
      </p:sp>
    </p:spTree>
    <p:extLst>
      <p:ext uri="{BB962C8B-B14F-4D97-AF65-F5344CB8AC3E}">
        <p14:creationId xmlns:p14="http://schemas.microsoft.com/office/powerpoint/2010/main" val="125749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13</a:t>
            </a:fld>
            <a:endParaRPr lang="en-GB"/>
          </a:p>
        </p:txBody>
      </p:sp>
    </p:spTree>
    <p:extLst>
      <p:ext uri="{BB962C8B-B14F-4D97-AF65-F5344CB8AC3E}">
        <p14:creationId xmlns:p14="http://schemas.microsoft.com/office/powerpoint/2010/main" val="2657738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How can NNV be applied to control – control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14</a:t>
            </a:fld>
            <a:endParaRPr lang="en-GB"/>
          </a:p>
        </p:txBody>
      </p:sp>
    </p:spTree>
    <p:extLst>
      <p:ext uri="{BB962C8B-B14F-4D97-AF65-F5344CB8AC3E}">
        <p14:creationId xmlns:p14="http://schemas.microsoft.com/office/powerpoint/2010/main" val="203319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u="none" strike="noStrike" dirty="0">
                <a:solidFill>
                  <a:srgbClr val="000000"/>
                </a:solidFill>
                <a:effectLst/>
                <a:latin typeface="Calibri" panose="020F0502020204030204" pitchFamily="34" charset="0"/>
              </a:rPr>
              <a:t>Direct Solution</a:t>
            </a:r>
            <a:r>
              <a:rPr lang="en-GB" sz="1800" b="0" i="0" u="none" strike="noStrike" dirty="0">
                <a:solidFill>
                  <a:srgbClr val="000000"/>
                </a:solidFill>
                <a:effectLst/>
                <a:latin typeface="Calibri" panose="020F0502020204030204" pitchFamily="34" charset="0"/>
              </a:rPr>
              <a:t>: Predicts parameters over time, given initial conditions  [1, p8-14]</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Limited to one set of initial conditions, no time-dependant inputs</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Can incorporate physics constraints (physics-informed NN)</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r>
              <a:rPr lang="en-GB" sz="1800" b="0" i="0" dirty="0">
                <a:solidFill>
                  <a:srgbClr val="000000"/>
                </a:solidFill>
                <a:effectLst/>
                <a:latin typeface="Calibri" panose="020F0502020204030204" pitchFamily="34" charset="0"/>
              </a:rPr>
              <a:t>​</a:t>
            </a:r>
            <a:endParaRPr lang="en-GB" sz="2800" b="0" i="0" dirty="0">
              <a:solidFill>
                <a:srgbClr val="000000"/>
              </a:solidFill>
              <a:effectLst/>
              <a:latin typeface="Segoe UI" panose="020B0502040204020203" pitchFamily="34" charset="0"/>
            </a:endParaRPr>
          </a:p>
          <a:p>
            <a:pPr algn="l" rtl="0" fontAlgn="base"/>
            <a:r>
              <a:rPr lang="en-GB" sz="1800" b="1" i="0" u="none" strike="noStrike" dirty="0">
                <a:solidFill>
                  <a:srgbClr val="000000"/>
                </a:solidFill>
                <a:effectLst/>
                <a:latin typeface="Calibri" panose="020F0502020204030204" pitchFamily="34" charset="0"/>
              </a:rPr>
              <a:t>Time Stepper: </a:t>
            </a:r>
            <a:r>
              <a:rPr lang="en-GB" sz="1800" b="0" i="0" u="none" strike="noStrike" dirty="0">
                <a:solidFill>
                  <a:srgbClr val="000000"/>
                </a:solidFill>
                <a:effectLst/>
                <a:latin typeface="Calibri" panose="020F0502020204030204" pitchFamily="34" charset="0"/>
              </a:rPr>
              <a:t>Iteratively predicts derivatives, integrated into solution       [1, p14-27]</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Can be trained for multiple trajectories, and time-dependant inputs</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Requires numerical integration scheme</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More considerations (external inputs, error accumulation)</a:t>
            </a:r>
            <a:endParaRPr lang="en-US" sz="2800"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Choosing 1 vs the other depends on what modelling method is required (initial value or ongoing constraints)</a:t>
            </a: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15</a:t>
            </a:fld>
            <a:endParaRPr lang="en-GB"/>
          </a:p>
        </p:txBody>
      </p:sp>
    </p:spTree>
    <p:extLst>
      <p:ext uri="{BB962C8B-B14F-4D97-AF65-F5344CB8AC3E}">
        <p14:creationId xmlns:p14="http://schemas.microsoft.com/office/powerpoint/2010/main" val="606422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Self-driving car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16</a:t>
            </a:fld>
            <a:endParaRPr lang="en-GB"/>
          </a:p>
        </p:txBody>
      </p:sp>
    </p:spTree>
    <p:extLst>
      <p:ext uri="{BB962C8B-B14F-4D97-AF65-F5344CB8AC3E}">
        <p14:creationId xmlns:p14="http://schemas.microsoft.com/office/powerpoint/2010/main" val="2280971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17</a:t>
            </a:fld>
            <a:endParaRPr lang="en-GB"/>
          </a:p>
        </p:txBody>
      </p:sp>
    </p:spTree>
    <p:extLst>
      <p:ext uri="{BB962C8B-B14F-4D97-AF65-F5344CB8AC3E}">
        <p14:creationId xmlns:p14="http://schemas.microsoft.com/office/powerpoint/2010/main" val="3190338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u="none" strike="noStrike" dirty="0">
                <a:solidFill>
                  <a:srgbClr val="000000"/>
                </a:solidFill>
                <a:effectLst/>
                <a:latin typeface="Calibri" panose="020F0502020204030204" pitchFamily="34" charset="0"/>
              </a:rPr>
              <a:t>Objective: </a:t>
            </a:r>
            <a:r>
              <a:rPr lang="en-GB" sz="1800" b="0" i="0" u="none" strike="noStrike" dirty="0">
                <a:solidFill>
                  <a:srgbClr val="000000"/>
                </a:solidFill>
                <a:effectLst/>
                <a:latin typeface="Calibri" panose="020F0502020204030204" pitchFamily="34" charset="0"/>
              </a:rPr>
              <a:t>predict drone dynamics given turbulent perturbations (2D)</a:t>
            </a:r>
            <a:endParaRPr lang="en-GB" sz="1800" b="1" i="0" u="none" strike="noStrike" dirty="0">
              <a:solidFill>
                <a:srgbClr val="000000"/>
              </a:solidFill>
              <a:effectLst/>
              <a:latin typeface="Calibri" panose="020F0502020204030204" pitchFamily="34" charset="0"/>
            </a:endParaRPr>
          </a:p>
          <a:p>
            <a:pPr algn="l" rtl="0" fontAlgn="base"/>
            <a:endParaRPr lang="en-GB" sz="1800" b="1" i="0" u="none" strike="noStrike" dirty="0">
              <a:solidFill>
                <a:srgbClr val="000000"/>
              </a:solidFill>
              <a:effectLst/>
              <a:latin typeface="Calibri" panose="020F0502020204030204" pitchFamily="34" charset="0"/>
            </a:endParaRPr>
          </a:p>
          <a:p>
            <a:pPr algn="l" rtl="0" fontAlgn="base"/>
            <a:r>
              <a:rPr lang="en-GB" sz="1800" b="1" i="0" u="none" strike="noStrike" dirty="0">
                <a:solidFill>
                  <a:srgbClr val="000000"/>
                </a:solidFill>
                <a:effectLst/>
                <a:latin typeface="Calibri" panose="020F0502020204030204" pitchFamily="34" charset="0"/>
              </a:rPr>
              <a:t>Once an NN that predicts the drone dynamics is trained:</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Maximise desired output using gradient method, or NN verification</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Verify result with CFD</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Improve robustness with verification analysis</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r>
              <a:rPr lang="en-GB" sz="1800" b="0" i="0" u="none" strike="noStrike" dirty="0">
                <a:solidFill>
                  <a:srgbClr val="000000"/>
                </a:solidFill>
                <a:effectLst/>
                <a:latin typeface="Calibri" panose="020F0502020204030204" pitchFamily="34" charset="0"/>
              </a:rPr>
              <a:t>Can the relationship between inputs/outputs be approximated otherwise?</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Calibri" panose="020F0502020204030204" pitchFamily="34" charset="0"/>
              </a:rPr>
              <a:t>​</a:t>
            </a:r>
            <a:endParaRPr lang="en-GB" sz="2800" b="0" i="0" dirty="0">
              <a:solidFill>
                <a:srgbClr val="000000"/>
              </a:solidFill>
              <a:effectLst/>
              <a:latin typeface="Segoe UI" panose="020B0502040204020203" pitchFamily="34" charset="0"/>
            </a:endParaRPr>
          </a:p>
          <a:p>
            <a:pPr algn="l" rtl="0" fontAlgn="base"/>
            <a:r>
              <a:rPr lang="en-GB" sz="1800" b="1" i="0" u="none" strike="noStrike" dirty="0">
                <a:solidFill>
                  <a:srgbClr val="000000"/>
                </a:solidFill>
                <a:effectLst/>
                <a:latin typeface="Calibri" panose="020F0502020204030204" pitchFamily="34" charset="0"/>
              </a:rPr>
              <a:t>Next steps</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Learn </a:t>
            </a:r>
            <a:r>
              <a:rPr lang="en-GB" sz="1800" b="0" i="0" u="none" strike="noStrike" dirty="0" err="1">
                <a:solidFill>
                  <a:srgbClr val="000000"/>
                </a:solidFill>
                <a:effectLst/>
                <a:latin typeface="Calibri" panose="020F0502020204030204" pitchFamily="34" charset="0"/>
              </a:rPr>
              <a:t>OpenFOAM</a:t>
            </a:r>
            <a:r>
              <a:rPr lang="en-GB" sz="1800" b="0" i="0" u="none" strike="noStrike" dirty="0">
                <a:solidFill>
                  <a:srgbClr val="000000"/>
                </a:solidFill>
                <a:effectLst/>
                <a:latin typeface="Calibri" panose="020F0502020204030204" pitchFamily="34" charset="0"/>
              </a:rPr>
              <a:t>, generate training datasets</a:t>
            </a:r>
            <a:r>
              <a:rPr lang="en-US" sz="1800" b="0" i="0" dirty="0">
                <a:solidFill>
                  <a:srgbClr val="000000"/>
                </a:solidFill>
                <a:effectLst/>
                <a:latin typeface="Calibri" panose="020F0502020204030204" pitchFamily="34" charset="0"/>
              </a:rPr>
              <a:t>​</a:t>
            </a:r>
            <a:endParaRPr lang="en-US" sz="28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Calibri" panose="020F0502020204030204" pitchFamily="34" charset="0"/>
              </a:rPr>
              <a:t>Train/test/verify different NN approaches</a:t>
            </a:r>
            <a:endParaRPr lang="en-US" sz="2800"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19</a:t>
            </a:fld>
            <a:endParaRPr lang="en-GB"/>
          </a:p>
        </p:txBody>
      </p:sp>
    </p:spTree>
    <p:extLst>
      <p:ext uri="{BB962C8B-B14F-4D97-AF65-F5344CB8AC3E}">
        <p14:creationId xmlns:p14="http://schemas.microsoft.com/office/powerpoint/2010/main" val="24068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Provide a comprehensive overview of how neural network verification can be applied to enhance the control of dandelion-inspired drones.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Discuss the potential impact on performance and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20</a:t>
            </a:fld>
            <a:endParaRPr lang="en-GB"/>
          </a:p>
        </p:txBody>
      </p:sp>
    </p:spTree>
    <p:extLst>
      <p:ext uri="{BB962C8B-B14F-4D97-AF65-F5344CB8AC3E}">
        <p14:creationId xmlns:p14="http://schemas.microsoft.com/office/powerpoint/2010/main" val="171029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21</a:t>
            </a:fld>
            <a:endParaRPr lang="en-GB"/>
          </a:p>
        </p:txBody>
      </p:sp>
    </p:spTree>
    <p:extLst>
      <p:ext uri="{BB962C8B-B14F-4D97-AF65-F5344CB8AC3E}">
        <p14:creationId xmlns:p14="http://schemas.microsoft.com/office/powerpoint/2010/main" val="182124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practical  applied area of research that I am interested in is the design and control of bioinspired drones. I am also looking into the more theoretical area of neural network verification, which I will cover later.</a:t>
            </a:r>
          </a:p>
          <a:p>
            <a:endParaRPr lang="en-GB" dirty="0"/>
          </a:p>
          <a:p>
            <a:r>
              <a:rPr lang="en-GB" dirty="0"/>
              <a:t>Bioinspired drones – as in flying robots inspired by nature (potentially is a loose manner), not necessarily trying to mimic every aspect (biomimicry)</a:t>
            </a:r>
          </a:p>
          <a:p>
            <a:endParaRPr lang="en-GB" dirty="0"/>
          </a:p>
          <a:p>
            <a:r>
              <a:rPr lang="en-GB" dirty="0"/>
              <a:t>In other words, I am interested in implementing technology based on biological principles, as oppose to strictly imitating biology</a:t>
            </a:r>
          </a:p>
        </p:txBody>
      </p:sp>
      <p:sp>
        <p:nvSpPr>
          <p:cNvPr id="4" name="Slide Number Placeholder 3"/>
          <p:cNvSpPr>
            <a:spLocks noGrp="1"/>
          </p:cNvSpPr>
          <p:nvPr>
            <p:ph type="sldNum" sz="quarter" idx="5"/>
          </p:nvPr>
        </p:nvSpPr>
        <p:spPr/>
        <p:txBody>
          <a:bodyPr/>
          <a:lstStyle/>
          <a:p>
            <a:fld id="{534EC51B-3F5E-4B9F-A00F-7C7A336A107A}" type="slidenum">
              <a:rPr lang="en-GB" smtClean="0"/>
              <a:t>3</a:t>
            </a:fld>
            <a:endParaRPr lang="en-GB" dirty="0"/>
          </a:p>
        </p:txBody>
      </p:sp>
    </p:spTree>
    <p:extLst>
      <p:ext uri="{BB962C8B-B14F-4D97-AF65-F5344CB8AC3E}">
        <p14:creationId xmlns:p14="http://schemas.microsoft.com/office/powerpoint/2010/main" val="347072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Elaborate on the challenges faced in controlling these bioinspired flyers. Discuss specific issues related to aerodynamics and dimensions.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22</a:t>
            </a:fld>
            <a:endParaRPr lang="en-GB"/>
          </a:p>
        </p:txBody>
      </p:sp>
    </p:spTree>
    <p:extLst>
      <p:ext uri="{BB962C8B-B14F-4D97-AF65-F5344CB8AC3E}">
        <p14:creationId xmlns:p14="http://schemas.microsoft.com/office/powerpoint/2010/main" val="1841245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Elaborate on the challenges faced in controlling these bioinspired flyers. Discuss specific issues related to aerodynamics and dimensions.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23</a:t>
            </a:fld>
            <a:endParaRPr lang="en-GB"/>
          </a:p>
        </p:txBody>
      </p:sp>
    </p:spTree>
    <p:extLst>
      <p:ext uri="{BB962C8B-B14F-4D97-AF65-F5344CB8AC3E}">
        <p14:creationId xmlns:p14="http://schemas.microsoft.com/office/powerpoint/2010/main" val="3943986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24</a:t>
            </a:fld>
            <a:endParaRPr lang="en-GB"/>
          </a:p>
        </p:txBody>
      </p:sp>
    </p:spTree>
    <p:extLst>
      <p:ext uri="{BB962C8B-B14F-4D97-AF65-F5344CB8AC3E}">
        <p14:creationId xmlns:p14="http://schemas.microsoft.com/office/powerpoint/2010/main" val="277204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25</a:t>
            </a:fld>
            <a:endParaRPr lang="en-GB"/>
          </a:p>
        </p:txBody>
      </p:sp>
    </p:spTree>
    <p:extLst>
      <p:ext uri="{BB962C8B-B14F-4D97-AF65-F5344CB8AC3E}">
        <p14:creationId xmlns:p14="http://schemas.microsoft.com/office/powerpoint/2010/main" val="1045929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Briefly introduce the concept of bioinspired flying robots (Ornithopters, Gliders), pose a thought-provoking question about their potential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Provide more examples of bioinspired designs beyond ornithopters and gliders. Discuss their unique features and potential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endParaRPr lang="en-GB" dirty="0"/>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Many different designs exist for bioinspired flying robots, many of which could be very useful. </a:t>
            </a:r>
          </a:p>
          <a:p>
            <a:pPr marL="285750" indent="-2857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For example, the bird-inspired </a:t>
            </a:r>
            <a:r>
              <a:rPr lang="en-GB" sz="1800" b="0" i="0" u="none" strike="noStrike" dirty="0" err="1">
                <a:solidFill>
                  <a:srgbClr val="000000"/>
                </a:solidFill>
                <a:effectLst/>
                <a:latin typeface="Times New Roman" panose="02020603050405020304" pitchFamily="18" charset="0"/>
              </a:rPr>
              <a:t>BionicSwift</a:t>
            </a:r>
            <a:r>
              <a:rPr lang="en-GB" sz="1800" b="0" i="0" u="none" strike="noStrike" dirty="0">
                <a:solidFill>
                  <a:srgbClr val="000000"/>
                </a:solidFill>
                <a:effectLst/>
                <a:latin typeface="Times New Roman" panose="02020603050405020304" pitchFamily="18" charset="0"/>
              </a:rPr>
              <a:t> has flapping feathered wings, and is capable of </a:t>
            </a:r>
          </a:p>
          <a:p>
            <a:pPr marL="285750" indent="-2857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GB" b="0" i="0" dirty="0">
                <a:solidFill>
                  <a:srgbClr val="D1D5DB"/>
                </a:solidFill>
                <a:effectLst/>
                <a:latin typeface="Söhne"/>
              </a:rPr>
              <a:t>The Bat Bot B2, inspired by bats, has wings capable of morphing for efficiency and stability in flight</a:t>
            </a:r>
          </a:p>
          <a:p>
            <a:pPr marL="285750" indent="-285750">
              <a:buFont typeface="Arial" panose="020B0604020202020204" pitchFamily="34" charset="0"/>
              <a:buChar char="•"/>
            </a:pPr>
            <a:endParaRPr lang="en-GB" b="0" i="0" dirty="0">
              <a:solidFill>
                <a:srgbClr val="D1D5DB"/>
              </a:solidFill>
              <a:effectLst/>
              <a:latin typeface="Söhne"/>
            </a:endParaRPr>
          </a:p>
          <a:p>
            <a:pPr marL="285750" indent="-285750">
              <a:buFont typeface="Arial" panose="020B0604020202020204" pitchFamily="34" charset="0"/>
              <a:buChar char="•"/>
            </a:pPr>
            <a:r>
              <a:rPr lang="en-GB" b="0" i="0" dirty="0">
                <a:solidFill>
                  <a:srgbClr val="D1D5DB"/>
                </a:solidFill>
                <a:effectLst/>
                <a:latin typeface="Söhne"/>
              </a:rPr>
              <a:t>The SNAG, a biomimetic robot capable of perching on complex surfaces, which could be useful for studying ecosystems since it saves energy when in a perched position</a:t>
            </a:r>
          </a:p>
          <a:p>
            <a:pPr marL="285750" indent="-285750">
              <a:buFont typeface="Arial" panose="020B0604020202020204" pitchFamily="34" charset="0"/>
              <a:buChar char="•"/>
            </a:pPr>
            <a:endParaRPr lang="en-GB" b="0" i="0" dirty="0">
              <a:solidFill>
                <a:srgbClr val="D1D5DB"/>
              </a:solidFill>
              <a:effectLst/>
              <a:latin typeface="Söhne"/>
            </a:endParaRPr>
          </a:p>
          <a:p>
            <a:pPr marL="285750" indent="-285750">
              <a:buFont typeface="Arial" panose="020B0604020202020204" pitchFamily="34" charset="0"/>
              <a:buChar char="•"/>
            </a:pPr>
            <a:r>
              <a:rPr lang="en-GB" b="0" i="0" dirty="0">
                <a:solidFill>
                  <a:srgbClr val="D1D5DB"/>
                </a:solidFill>
                <a:effectLst/>
                <a:latin typeface="Söhne"/>
              </a:rPr>
              <a:t>The </a:t>
            </a:r>
            <a:r>
              <a:rPr lang="en-GB" b="0" i="0" dirty="0" err="1">
                <a:solidFill>
                  <a:srgbClr val="D1D5DB"/>
                </a:solidFill>
                <a:effectLst/>
                <a:latin typeface="Söhne"/>
              </a:rPr>
              <a:t>Samarai</a:t>
            </a:r>
            <a:r>
              <a:rPr lang="en-GB" b="0" i="0" dirty="0">
                <a:solidFill>
                  <a:srgbClr val="D1D5DB"/>
                </a:solidFill>
                <a:effectLst/>
                <a:latin typeface="Söhne"/>
              </a:rPr>
              <a:t> MAV is shaped like a maple seed, and is capable of controlled flight with only one motor</a:t>
            </a:r>
          </a:p>
          <a:p>
            <a:pPr marL="285750" indent="-285750">
              <a:buFont typeface="Arial" panose="020B0604020202020204" pitchFamily="34" charset="0"/>
              <a:buChar char="•"/>
            </a:pPr>
            <a:endParaRPr lang="en-GB" b="0" i="0" dirty="0">
              <a:solidFill>
                <a:srgbClr val="D1D5DB"/>
              </a:solidFill>
              <a:effectLst/>
              <a:latin typeface="Söhne"/>
            </a:endParaRPr>
          </a:p>
          <a:p>
            <a:pPr marL="285750" indent="-285750">
              <a:buFont typeface="Arial" panose="020B0604020202020204" pitchFamily="34" charset="0"/>
              <a:buChar char="•"/>
            </a:pPr>
            <a:r>
              <a:rPr lang="en-GB" b="0" i="0" dirty="0">
                <a:solidFill>
                  <a:srgbClr val="D1D5DB"/>
                </a:solidFill>
                <a:effectLst/>
                <a:latin typeface="Söhne"/>
              </a:rPr>
              <a:t>For my research so far, I am focusing on bird-inspired ornithopters and seed-inspired gliders</a:t>
            </a:r>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4</a:t>
            </a:fld>
            <a:endParaRPr lang="en-GB"/>
          </a:p>
        </p:txBody>
      </p:sp>
    </p:spTree>
    <p:extLst>
      <p:ext uri="{BB962C8B-B14F-4D97-AF65-F5344CB8AC3E}">
        <p14:creationId xmlns:p14="http://schemas.microsoft.com/office/powerpoint/2010/main" val="53622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Dive deeper into the advantages of ornithopters over quadcopters. Provide specific examples or case studies that illustrate their efficiency, safety, and reduced noise.</a:t>
            </a:r>
          </a:p>
          <a:p>
            <a:pPr marL="0" lvl="0" indent="0">
              <a:lnSpc>
                <a:spcPct val="107000"/>
              </a:lnSpc>
              <a:spcAft>
                <a:spcPts val="800"/>
              </a:spcAft>
              <a:buFont typeface="+mj-lt"/>
              <a:buNone/>
            </a:pPr>
            <a:endParaRPr lang="en-GB" sz="1800" kern="100" dirty="0">
              <a:effectLst/>
              <a:latin typeface="Helvetica" panose="020B0604020202020204" pitchFamily="34" charset="0"/>
              <a:ea typeface="Calibri" panose="020F0502020204030204" pitchFamily="34" charset="0"/>
            </a:endParaRPr>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Bird-inspired ornithopters offer advantages over traditional drone designs, since they can perform similar functions to both fixed-wing and quadcopter designs.</a:t>
            </a:r>
          </a:p>
          <a:p>
            <a:pPr marL="285750" indent="-2857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When compared to quadcopters: they can offer good manoeuvrability and better flight efficiency with fewer actuation mechanisms, due to the complex wing shapes found in nature after many years of evolution</a:t>
            </a:r>
          </a:p>
          <a:p>
            <a:pPr marL="285750" indent="-2857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Since they do not use blades for propulsion, they make less noise and are safer in the event of a collision</a:t>
            </a:r>
          </a:p>
          <a:p>
            <a:pPr marL="285750" indent="-285750">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marL="285750" indent="-285750">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For example, the hummingbird-inspired Flapper drone can be seen here flying in a greenhouse environment with lots of obstacles compared to a quadcopter, and is able to maintain flight after a collision without </a:t>
            </a:r>
          </a:p>
        </p:txBody>
      </p:sp>
      <p:sp>
        <p:nvSpPr>
          <p:cNvPr id="4" name="Slide Number Placeholder 3"/>
          <p:cNvSpPr>
            <a:spLocks noGrp="1"/>
          </p:cNvSpPr>
          <p:nvPr>
            <p:ph type="sldNum" sz="quarter" idx="5"/>
          </p:nvPr>
        </p:nvSpPr>
        <p:spPr/>
        <p:txBody>
          <a:bodyPr/>
          <a:lstStyle/>
          <a:p>
            <a:fld id="{534EC51B-3F5E-4B9F-A00F-7C7A336A107A}" type="slidenum">
              <a:rPr lang="en-GB" smtClean="0"/>
              <a:t>5</a:t>
            </a:fld>
            <a:endParaRPr lang="en-GB"/>
          </a:p>
        </p:txBody>
      </p:sp>
    </p:spTree>
    <p:extLst>
      <p:ext uri="{BB962C8B-B14F-4D97-AF65-F5344CB8AC3E}">
        <p14:creationId xmlns:p14="http://schemas.microsoft.com/office/powerpoint/2010/main" val="226498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Elaborate on the challenges faced in controlling these bioinspired flyers. Discuss specific issues related to aerodynamics and dimensions.:</a:t>
            </a:r>
          </a:p>
          <a:p>
            <a:pPr marL="0" lvl="0" indent="0">
              <a:lnSpc>
                <a:spcPct val="107000"/>
              </a:lnSpc>
              <a:spcAft>
                <a:spcPts val="800"/>
              </a:spcAft>
              <a:buFont typeface="+mj-lt"/>
              <a:buNone/>
            </a:pPr>
            <a:endParaRPr lang="en-GB" sz="1800" kern="100" dirty="0">
              <a:effectLst/>
              <a:latin typeface="Helvetica" panose="020B0604020202020204" pitchFamily="34" charset="0"/>
              <a:ea typeface="Calibri" panose="020F050202020403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Controlling bioinspired flyers is difficult the aerodynamics need to be understood well for effective control. </a:t>
            </a:r>
            <a:r>
              <a:rPr lang="en-US" sz="1800" b="0" i="0" dirty="0">
                <a:solidFill>
                  <a:srgbClr val="000000"/>
                </a:solidFill>
                <a:effectLst/>
                <a:latin typeface="Times New Roman" panose="02020603050405020304" pitchFamily="18"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Efforts have been made to simulate the unsteady flow behaviour of birdlike wings during flight, but results have not been fully validated and a comprehensive theory has not yet been proven</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This remains an ongoing area of research – for example in 2017 paper investigated a low-order model for flapping dynamics compared to high-fidelity simulation and experiment results, and found the model predicted general behaviour but with low accuracy due to many assumptions and uncertainties</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Control methods for simpler 1-DOF insectlike flyers have been proposed that explicitly deal with parametric uncertainties, but are only proven in simulation</a:t>
            </a:r>
            <a:endParaRPr lang="en-GB" sz="1800" b="0" i="0" dirty="0">
              <a:solidFill>
                <a:srgbClr val="444444"/>
              </a:solidFill>
              <a:effectLst/>
              <a:latin typeface="Arial" panose="020B0604020202020204" pitchFamily="34" charset="0"/>
            </a:endParaRPr>
          </a:p>
          <a:p>
            <a:pPr marL="0" lvl="0" indent="0">
              <a:lnSpc>
                <a:spcPct val="107000"/>
              </a:lnSpc>
              <a:spcAft>
                <a:spcPts val="800"/>
              </a:spcAft>
              <a:buFont typeface="+mj-lt"/>
              <a:buNone/>
            </a:pP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6</a:t>
            </a:fld>
            <a:endParaRPr lang="en-GB"/>
          </a:p>
        </p:txBody>
      </p:sp>
    </p:spTree>
    <p:extLst>
      <p:ext uri="{BB962C8B-B14F-4D97-AF65-F5344CB8AC3E}">
        <p14:creationId xmlns:p14="http://schemas.microsoft.com/office/powerpoint/2010/main" val="2555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Explore real-world scenarios where swarms of gliders could be deployed for atmospheric monitoring. Discuss potential environmental benefits and data applications in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ndParaRP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Seed-inspired gliders are a different type of bio-inspired drone (based on gliding seeds), such as the previously mentioned </a:t>
            </a:r>
            <a:r>
              <a:rPr lang="en-GB" sz="1800" b="0" i="0" u="none" strike="noStrike" dirty="0" err="1">
                <a:solidFill>
                  <a:srgbClr val="000000"/>
                </a:solidFill>
                <a:effectLst/>
                <a:latin typeface="Times New Roman" panose="02020603050405020304" pitchFamily="18" charset="0"/>
              </a:rPr>
              <a:t>Samarai</a:t>
            </a:r>
            <a:r>
              <a:rPr lang="en-GB" sz="1800" b="0" i="0" u="none" strike="noStrike" dirty="0">
                <a:solidFill>
                  <a:srgbClr val="000000"/>
                </a:solidFill>
                <a:effectLst/>
                <a:latin typeface="Times New Roman" panose="02020603050405020304" pitchFamily="18" charset="0"/>
              </a:rPr>
              <a:t> MAV drone based on the maple seed, and dandelion seed inspired designs</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In the case of the </a:t>
            </a:r>
            <a:r>
              <a:rPr lang="en-GB" sz="1800" b="0" i="0" u="none" strike="noStrike" dirty="0" err="1">
                <a:solidFill>
                  <a:srgbClr val="000000"/>
                </a:solidFill>
                <a:effectLst/>
                <a:latin typeface="Times New Roman" panose="02020603050405020304" pitchFamily="18" charset="0"/>
              </a:rPr>
              <a:t>Samarai</a:t>
            </a:r>
            <a:r>
              <a:rPr lang="en-GB" sz="1800" b="0" i="0" u="none" strike="noStrike" dirty="0">
                <a:solidFill>
                  <a:srgbClr val="000000"/>
                </a:solidFill>
                <a:effectLst/>
                <a:latin typeface="Times New Roman" panose="02020603050405020304" pitchFamily="18" charset="0"/>
              </a:rPr>
              <a:t> MAV, the designers intended to make use of the seed’s aerodynamics for controlled flight with a single actuator and 360-degree scanning for onboard sensors for surveillance applications</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Dandelion seed-inspired robots such as the University of Edinburgh led DANDIDRONE project aim to make use of the seeds ability to remain airborne for days and travel hundreds of </a:t>
            </a:r>
            <a:r>
              <a:rPr lang="en-GB" sz="1800" b="0" i="0" u="none" strike="noStrike" dirty="0" err="1">
                <a:solidFill>
                  <a:srgbClr val="000000"/>
                </a:solidFill>
                <a:effectLst/>
                <a:latin typeface="Times New Roman" panose="02020603050405020304" pitchFamily="18" charset="0"/>
              </a:rPr>
              <a:t>kilometers</a:t>
            </a:r>
            <a:r>
              <a:rPr lang="en-GB" sz="1800" b="0" i="0" u="none" strike="noStrike" dirty="0">
                <a:solidFill>
                  <a:srgbClr val="000000"/>
                </a:solidFill>
                <a:effectLst/>
                <a:latin typeface="Times New Roman" panose="02020603050405020304" pitchFamily="18" charset="0"/>
              </a:rPr>
              <a:t> by the wind</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Swarms of gliders could be used as sensor networks to monitor the atmosphere over long periods of time, providing data on the impact of natural disasters and human activities. </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In the case of dandelion seed-inspired drones, control methods have not been comprehensively developed, although the challenges in control design are different when compared to ornithopter control.</a:t>
            </a:r>
            <a:endParaRPr lang="en-US" sz="1800" b="0" i="0" dirty="0">
              <a:solidFill>
                <a:srgbClr val="44444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7</a:t>
            </a:fld>
            <a:endParaRPr lang="en-GB"/>
          </a:p>
        </p:txBody>
      </p:sp>
    </p:spTree>
    <p:extLst>
      <p:ext uri="{BB962C8B-B14F-4D97-AF65-F5344CB8AC3E}">
        <p14:creationId xmlns:p14="http://schemas.microsoft.com/office/powerpoint/2010/main" val="1775674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GB" sz="1800" kern="100" dirty="0">
                <a:effectLst/>
                <a:latin typeface="Helvetica" panose="020B0604020202020204" pitchFamily="34" charset="0"/>
                <a:ea typeface="Calibri" panose="020F0502020204030204" pitchFamily="34" charset="0"/>
              </a:rPr>
              <a:t>Address the current limitations in control methods for gliders, emphasizing the need for comprehensive solutions.</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The aerodynamics of seed-inspired gliders are fairly well understood after recent research unveiled the existence of a stable separated vortex ring above the dandelion seed ring, allowing it to float in the wind at low speed</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Furthermore, dandelion seeds can alter their shape to change their aerodynamic behaviour – the central pappus of the seed can morph to fall faster or more slowly – based on external factors such as humidity and temperature.</a:t>
            </a:r>
          </a:p>
          <a:p>
            <a:pPr algn="l" rtl="0" fontAlgn="base">
              <a:buFont typeface="Arial" panose="020B0604020202020204" pitchFamily="34" charset="0"/>
              <a:buChar char="•"/>
            </a:pPr>
            <a:endParaRPr lang="en-GB" sz="18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Actuation methods have been tested in experiments</a:t>
            </a:r>
            <a:r>
              <a:rPr lang="en-US" sz="1800" b="0" i="0" dirty="0">
                <a:solidFill>
                  <a:srgbClr val="000000"/>
                </a:solidFill>
                <a:effectLst/>
                <a:latin typeface="Times New Roman" panose="02020603050405020304" pitchFamily="18" charset="0"/>
              </a:rPr>
              <a:t>​ - in a simple case where a drone morphed in reaction to an external light source – it can be seen here falling at different rates depending on the actuation</a:t>
            </a:r>
          </a:p>
          <a:p>
            <a:pPr algn="l" rtl="0" fontAlgn="base">
              <a:buFont typeface="Arial" panose="020B0604020202020204" pitchFamily="34" charset="0"/>
              <a:buChar char="•"/>
            </a:pPr>
            <a:endParaRPr lang="en-US" sz="1800" b="0" i="0"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US" sz="1800" b="0" i="0" dirty="0">
                <a:solidFill>
                  <a:srgbClr val="444444"/>
                </a:solidFill>
                <a:effectLst/>
                <a:latin typeface="Arial" panose="020B0604020202020204" pitchFamily="34" charset="0"/>
              </a:rPr>
              <a:t>Control methods have not yet been developed – the main challenge for this type of drone are the size, weight and power restraints – they need to be very small and lightweight. Control commands need to be based on a measured system variable, but how exactly this could work be has not been figured out</a:t>
            </a:r>
          </a:p>
          <a:p>
            <a:pPr algn="l" rtl="0" fontAlgn="base">
              <a:buFont typeface="Arial" panose="020B0604020202020204" pitchFamily="34" charset="0"/>
              <a:buChar char="•"/>
            </a:pPr>
            <a:endParaRPr lang="en-GB"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GB" sz="1800" b="0" i="0" u="none" strike="noStrike" dirty="0">
                <a:solidFill>
                  <a:srgbClr val="000000"/>
                </a:solidFill>
                <a:effectLst/>
                <a:latin typeface="Times New Roman" panose="02020603050405020304" pitchFamily="18" charset="0"/>
              </a:rPr>
              <a:t>(NNs) could provide a potential solution to the control design, since they can be designed for limited processing power and trained to enable the robot to fly as long as possible</a:t>
            </a:r>
            <a:endParaRPr lang="en-GB" sz="1800" kern="100" dirty="0">
              <a:effectLst/>
              <a:latin typeface="Helvetica" panose="020B060402020202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8</a:t>
            </a:fld>
            <a:endParaRPr lang="en-GB"/>
          </a:p>
        </p:txBody>
      </p:sp>
    </p:spTree>
    <p:extLst>
      <p:ext uri="{BB962C8B-B14F-4D97-AF65-F5344CB8AC3E}">
        <p14:creationId xmlns:p14="http://schemas.microsoft.com/office/powerpoint/2010/main" val="243807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That concludes the applied area of my research, now onto the more theoretical side – neural network verification</a:t>
            </a:r>
          </a:p>
          <a:p>
            <a:pPr algn="l"/>
            <a:endParaRPr lang="en-GB" dirty="0"/>
          </a:p>
          <a:p>
            <a:pPr algn="l"/>
            <a:r>
              <a:rPr lang="en-GB" dirty="0"/>
              <a:t>To clarify – when I talk about neural networks, I am concerned about computer systems based on a network of interconnected nodes to fulfil a specific purpose, and rely on training datasets to have good accuracy.</a:t>
            </a:r>
          </a:p>
          <a:p>
            <a:pPr algn="l"/>
            <a:endParaRPr lang="en-GB" dirty="0"/>
          </a:p>
          <a:p>
            <a:pPr algn="l"/>
            <a:r>
              <a:rPr lang="en-GB" dirty="0"/>
              <a:t>There will be some machine learning aspect since a neural network requires it to function, but I am specifically interested in the neural network implementation into control systems for bioinspired drones, and subsequent verification </a:t>
            </a:r>
          </a:p>
        </p:txBody>
      </p:sp>
      <p:sp>
        <p:nvSpPr>
          <p:cNvPr id="4" name="Slide Number Placeholder 3"/>
          <p:cNvSpPr>
            <a:spLocks noGrp="1"/>
          </p:cNvSpPr>
          <p:nvPr>
            <p:ph type="sldNum" sz="quarter" idx="5"/>
          </p:nvPr>
        </p:nvSpPr>
        <p:spPr/>
        <p:txBody>
          <a:bodyPr/>
          <a:lstStyle/>
          <a:p>
            <a:fld id="{534EC51B-3F5E-4B9F-A00F-7C7A336A107A}" type="slidenum">
              <a:rPr lang="en-GB" smtClean="0"/>
              <a:t>9</a:t>
            </a:fld>
            <a:endParaRPr lang="en-GB"/>
          </a:p>
        </p:txBody>
      </p:sp>
    </p:spTree>
    <p:extLst>
      <p:ext uri="{BB962C8B-B14F-4D97-AF65-F5344CB8AC3E}">
        <p14:creationId xmlns:p14="http://schemas.microsoft.com/office/powerpoint/2010/main" val="3586727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Helvetica" panose="020B0604020202020204" pitchFamily="34" charset="0"/>
                <a:ea typeface="Calibri" panose="020F0502020204030204" pitchFamily="34" charset="0"/>
              </a:rPr>
              <a:t>Introduce NNV &amp; Robustness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00" dirty="0">
              <a:effectLst/>
              <a:latin typeface="Helvetica" panose="020B0604020202020204" pitchFamily="34" charset="0"/>
              <a:ea typeface="Calibri" panose="020F0502020204030204" pitchFamily="34" charset="0"/>
            </a:endParaRPr>
          </a:p>
          <a:p>
            <a:pPr algn="l" rtl="0" fontAlgn="base"/>
            <a:r>
              <a:rPr lang="en-GB" b="0" i="0" dirty="0">
                <a:solidFill>
                  <a:srgbClr val="000000"/>
                </a:solidFill>
                <a:effectLst/>
                <a:latin typeface="Times New Roman" panose="02020603050405020304" pitchFamily="18" charset="0"/>
              </a:rPr>
              <a:t>​</a:t>
            </a:r>
            <a:endParaRPr lang="en-GB"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In short, NNV aims to guarantee that a system will respond appropriately given parameter errors and uncertainties. The neural network (and whatever system it is embedded in needs to behave with expectations for any possible inputs, to guarantee its behaviour when dealing with real world data</a:t>
            </a:r>
          </a:p>
          <a:p>
            <a:pPr algn="l" rtl="0" fontAlgn="base">
              <a:buFont typeface="Arial" panose="020B0604020202020204" pitchFamily="34" charset="0"/>
              <a:buChar char="•"/>
            </a:pPr>
            <a:endParaRPr lang="en-GB" sz="12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Generally, neural networks often display unexpected behaviour - such as adversarial robustness, which involves small perturbations.</a:t>
            </a:r>
          </a:p>
          <a:p>
            <a:pPr algn="l" rtl="0" fontAlgn="base">
              <a:buFont typeface="Arial" panose="020B0604020202020204" pitchFamily="34" charset="0"/>
              <a:buChar char="•"/>
            </a:pPr>
            <a:endParaRPr lang="en-GB" sz="12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For example – imagine an image recognition neural network trained to classify different animals. When presented this image, it correctly identifies it as a pig.</a:t>
            </a:r>
          </a:p>
          <a:p>
            <a:pPr algn="l" rtl="0" fontAlgn="base">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However – it is possible to perturb the image slightly in a particular way </a:t>
            </a:r>
            <a:r>
              <a:rPr lang="en-GB" sz="1200" b="0" i="0" u="none" strike="noStrike" dirty="0" err="1">
                <a:solidFill>
                  <a:srgbClr val="000000"/>
                </a:solidFill>
                <a:effectLst/>
                <a:latin typeface="Times New Roman" panose="02020603050405020304" pitchFamily="18" charset="0"/>
              </a:rPr>
              <a:t>th</a:t>
            </a:r>
            <a:endParaRPr lang="en-GB" sz="12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endParaRPr lang="en-GB" sz="12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endParaRPr lang="en-GB" sz="1200" b="0" i="0" u="none" strike="noStrike" dirty="0">
              <a:solidFill>
                <a:srgbClr val="000000"/>
              </a:solidFill>
              <a:effectLst/>
              <a:latin typeface="Times New Roman" panose="02020603050405020304" pitchFamily="18" charset="0"/>
            </a:endParaRPr>
          </a:p>
          <a:p>
            <a:pPr algn="l" rtl="0" fontAlgn="base">
              <a:buFont typeface="Arial" panose="020B0604020202020204" pitchFamily="34" charset="0"/>
              <a:buChar char="•"/>
            </a:pPr>
            <a:r>
              <a:rPr lang="en-GB" sz="1200" b="0" i="0" u="none" strike="noStrike" dirty="0">
                <a:solidFill>
                  <a:srgbClr val="000000"/>
                </a:solidFill>
                <a:effectLst/>
                <a:latin typeface="Times New Roman" panose="02020603050405020304" pitchFamily="18" charset="0"/>
              </a:rPr>
              <a:t>where a small change in the input drastically changes the output</a:t>
            </a:r>
            <a:r>
              <a:rPr lang="en-US" sz="1200" b="0" i="0" dirty="0">
                <a:solidFill>
                  <a:srgbClr val="000000"/>
                </a:solidFill>
                <a:effectLst/>
                <a:latin typeface="Times New Roman" panose="02020603050405020304" pitchFamily="18" charset="0"/>
              </a:rPr>
              <a:t>​</a:t>
            </a:r>
          </a:p>
          <a:p>
            <a:pPr algn="l" rtl="0" fontAlgn="base">
              <a:buFont typeface="Arial" panose="020B0604020202020204" pitchFamily="34" charset="0"/>
              <a:buChar char="•"/>
            </a:pPr>
            <a:endParaRPr lang="en-US" sz="1200" b="0" i="0" dirty="0">
              <a:solidFill>
                <a:srgbClr val="000000"/>
              </a:solidFill>
              <a:effectLst/>
              <a:latin typeface="Times New Roman" panose="02020603050405020304" pitchFamily="18" charset="0"/>
            </a:endParaRPr>
          </a:p>
          <a:p>
            <a:pPr algn="l" rtl="0" fontAlgn="base">
              <a:buFont typeface="Arial" panose="020B0604020202020204" pitchFamily="34" charset="0"/>
              <a:buChar char="•"/>
            </a:pPr>
            <a:endParaRPr lang="en-US" sz="1200" b="0" i="0" dirty="0">
              <a:solidFill>
                <a:srgbClr val="444444"/>
              </a:solidFill>
              <a:effectLst/>
              <a:latin typeface="Arial" panose="020B0604020202020204" pitchFamily="34" charset="0"/>
            </a:endParaRPr>
          </a:p>
          <a:p>
            <a:pPr algn="l" rtl="0" fontAlgn="base"/>
            <a:r>
              <a:rPr lang="en-GB" b="0" i="0" dirty="0">
                <a:solidFill>
                  <a:srgbClr val="000000"/>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34EC51B-3F5E-4B9F-A00F-7C7A336A107A}" type="slidenum">
              <a:rPr lang="en-GB" smtClean="0"/>
              <a:t>10</a:t>
            </a:fld>
            <a:endParaRPr lang="en-GB"/>
          </a:p>
        </p:txBody>
      </p:sp>
    </p:spTree>
    <p:extLst>
      <p:ext uri="{BB962C8B-B14F-4D97-AF65-F5344CB8AC3E}">
        <p14:creationId xmlns:p14="http://schemas.microsoft.com/office/powerpoint/2010/main" val="4109510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F2D8-C788-DAC3-43F5-A600BCBBBB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2D60138-01C5-9125-B7F3-9572F4142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29F6CD-B273-3E00-9E4D-BAFD70C14F55}"/>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F5123B8B-CE79-2FC9-A893-09A9851817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268FBF-488D-3652-BA17-3CFA4634248F}"/>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922208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8FF3-B32E-3F5B-F0AF-27E442E545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BA5AD3-11C9-BBF1-E109-3B110A25F7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733874-7A3C-611D-68BC-F18ECCC0DE15}"/>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FE8C86FD-9E11-27F9-EDC1-E8CFA202E3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0219F1-14D4-EC63-F63B-5D2417A27C5E}"/>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257272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1551A7-EE43-9311-FEA6-3F3F22539F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8DA3C6-C894-5C48-641F-1F86F91B78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061AFC-22A7-F4E8-F338-A39F5F08EB18}"/>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FD3D5372-3FAF-1ECD-C5A4-806A6C7D85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10C490-9A30-B228-03CA-E95767EEF7A8}"/>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208675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202B-5652-FAA3-7AA9-77223F0F3E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481CBB-3F9B-E85F-530F-ACF689CDAA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C7669-3134-595D-7ABB-3CF475FFA285}"/>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FC6CC5B7-1C8B-BF4D-F449-915F957B55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2F24A6-F785-ED51-291B-8A79A19E52E5}"/>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43960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0A83F-B27B-8AD6-FE39-580EF34D80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4F30B55-1066-606C-79EA-F1C0015EA3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55FCD3-CECD-2BDC-39D2-459D163C7DA6}"/>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5ACDE5D9-7262-5C0B-D4D2-4A5851EAAB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A54FB5-75B2-5491-A58F-D9A7301771F0}"/>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1206179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AA74-5CA3-5167-5BBD-65132517CD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C94655-CF89-16E1-3642-E079038A7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A4A60FA-CE0A-348C-E077-97E1B49B95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9F8577-3931-B1FC-AC2E-63EFD6A027B5}"/>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6" name="Footer Placeholder 5">
            <a:extLst>
              <a:ext uri="{FF2B5EF4-FFF2-40B4-BE49-F238E27FC236}">
                <a16:creationId xmlns:a16="http://schemas.microsoft.com/office/drawing/2014/main" id="{7EEA60C3-2EBD-28D0-E753-E9C198D49D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B76712-D851-A7F7-75C7-62E9B14C3FB9}"/>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205026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BB4B-14D5-CD88-4851-70DB951FA5E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D40230-1C2C-46AC-EBE1-1F8ED259E9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5E4683-CE45-4933-B5D4-A3B6D838E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78D1372-AE07-2216-F642-689A32AF88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39C5E7-53A7-EB88-C840-841D60CA48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B31CFB7-D863-A102-E9E1-037D62EA3071}"/>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8" name="Footer Placeholder 7">
            <a:extLst>
              <a:ext uri="{FF2B5EF4-FFF2-40B4-BE49-F238E27FC236}">
                <a16:creationId xmlns:a16="http://schemas.microsoft.com/office/drawing/2014/main" id="{49675D12-DBCE-D818-D6C7-ABB20FD7CBE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215692D-9158-6D19-2F4D-7F2E1937A82C}"/>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3088431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6F06-9036-F053-345C-33F7E4D1E51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24BAC13-BC3A-D732-DF64-4106B9B0A4E8}"/>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4" name="Footer Placeholder 3">
            <a:extLst>
              <a:ext uri="{FF2B5EF4-FFF2-40B4-BE49-F238E27FC236}">
                <a16:creationId xmlns:a16="http://schemas.microsoft.com/office/drawing/2014/main" id="{0383D107-77E7-774D-8597-677455B27D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2FFF4A-1932-97FC-06D7-7D5C3EF2C38C}"/>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196082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E287E-C96C-8C4F-35AB-2D319647550E}"/>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3" name="Footer Placeholder 2">
            <a:extLst>
              <a:ext uri="{FF2B5EF4-FFF2-40B4-BE49-F238E27FC236}">
                <a16:creationId xmlns:a16="http://schemas.microsoft.com/office/drawing/2014/main" id="{083F6AB0-35D4-7931-F51F-F817173AFD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4D2AA65-A8FE-7199-6AAB-34BC80F13CA1}"/>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48937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724C-A85C-D84F-37F8-BC714B91D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B6B960A-64F5-589F-0950-1DE68CB422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7EE06F5-7BAD-D4B7-6BB6-4D9041919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678B07-D835-AAEF-C523-921D86488330}"/>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6" name="Footer Placeholder 5">
            <a:extLst>
              <a:ext uri="{FF2B5EF4-FFF2-40B4-BE49-F238E27FC236}">
                <a16:creationId xmlns:a16="http://schemas.microsoft.com/office/drawing/2014/main" id="{4E470217-8A0B-10D5-3117-F8516F26CF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1F7258-8BD1-47F5-B4AD-52FD3EBE2B34}"/>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1008918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AC-B74D-3EB6-BE50-28C0256C8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174650-1798-8DDC-EBA0-6D04D5D01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1177B42-BB5D-F9A1-6BB7-909C39317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9B2E9-7850-9D00-24AB-BEE91D647D09}"/>
              </a:ext>
            </a:extLst>
          </p:cNvPr>
          <p:cNvSpPr>
            <a:spLocks noGrp="1"/>
          </p:cNvSpPr>
          <p:nvPr>
            <p:ph type="dt" sz="half" idx="10"/>
          </p:nvPr>
        </p:nvSpPr>
        <p:spPr/>
        <p:txBody>
          <a:bodyPr/>
          <a:lstStyle/>
          <a:p>
            <a:fld id="{E4CB25EB-B81B-44F3-A995-FF278E4DA29B}" type="datetimeFigureOut">
              <a:rPr lang="en-GB" smtClean="0"/>
              <a:t>17/11/2023</a:t>
            </a:fld>
            <a:endParaRPr lang="en-GB"/>
          </a:p>
        </p:txBody>
      </p:sp>
      <p:sp>
        <p:nvSpPr>
          <p:cNvPr id="6" name="Footer Placeholder 5">
            <a:extLst>
              <a:ext uri="{FF2B5EF4-FFF2-40B4-BE49-F238E27FC236}">
                <a16:creationId xmlns:a16="http://schemas.microsoft.com/office/drawing/2014/main" id="{02C146E2-512A-3FB2-3DA3-E189A394239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35CDEA-D4C6-46E3-1360-FC907198D925}"/>
              </a:ext>
            </a:extLst>
          </p:cNvPr>
          <p:cNvSpPr>
            <a:spLocks noGrp="1"/>
          </p:cNvSpPr>
          <p:nvPr>
            <p:ph type="sldNum" sz="quarter" idx="12"/>
          </p:nvPr>
        </p:nvSpPr>
        <p:spPr/>
        <p:txBody>
          <a:bodyPr/>
          <a:lstStyle/>
          <a:p>
            <a:fld id="{E423BF19-D2F5-4966-BCFE-0007A94C7085}" type="slidenum">
              <a:rPr lang="en-GB" smtClean="0"/>
              <a:t>‹#›</a:t>
            </a:fld>
            <a:endParaRPr lang="en-GB"/>
          </a:p>
        </p:txBody>
      </p:sp>
    </p:spTree>
    <p:extLst>
      <p:ext uri="{BB962C8B-B14F-4D97-AF65-F5344CB8AC3E}">
        <p14:creationId xmlns:p14="http://schemas.microsoft.com/office/powerpoint/2010/main" val="308616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2CA16-0892-44A7-EDC2-137897AD31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4953D6-F6AA-6586-F9AA-0E33292599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12A968-A1E6-85E4-9576-CDCE7E59F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CB25EB-B81B-44F3-A995-FF278E4DA29B}" type="datetimeFigureOut">
              <a:rPr lang="en-GB" smtClean="0"/>
              <a:t>17/11/2023</a:t>
            </a:fld>
            <a:endParaRPr lang="en-GB"/>
          </a:p>
        </p:txBody>
      </p:sp>
      <p:sp>
        <p:nvSpPr>
          <p:cNvPr id="5" name="Footer Placeholder 4">
            <a:extLst>
              <a:ext uri="{FF2B5EF4-FFF2-40B4-BE49-F238E27FC236}">
                <a16:creationId xmlns:a16="http://schemas.microsoft.com/office/drawing/2014/main" id="{F09AA5F3-254A-3F89-2993-BB38F60C19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7B2BCF0-5849-8317-DF07-422D53838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3BF19-D2F5-4966-BCFE-0007A94C7085}" type="slidenum">
              <a:rPr lang="en-GB" smtClean="0"/>
              <a:t>‹#›</a:t>
            </a:fld>
            <a:endParaRPr lang="en-GB"/>
          </a:p>
        </p:txBody>
      </p:sp>
    </p:spTree>
    <p:extLst>
      <p:ext uri="{BB962C8B-B14F-4D97-AF65-F5344CB8AC3E}">
        <p14:creationId xmlns:p14="http://schemas.microsoft.com/office/powerpoint/2010/main" val="272884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turbosquid.com/3d-models/3d-maple-seed-1404033" TargetMode="External"/><Relationship Id="rId13" Type="http://schemas.openxmlformats.org/officeDocument/2006/relationships/hyperlink" Target="http://www.mdpi.com/2504-446X/6/11/320" TargetMode="External"/><Relationship Id="rId18" Type="http://schemas.openxmlformats.org/officeDocument/2006/relationships/hyperlink" Target="https://ieeexplore.ieee.org/document/8003173" TargetMode="External"/><Relationship Id="rId26" Type="http://schemas.openxmlformats.org/officeDocument/2006/relationships/hyperlink" Target="https://vnncomp.christopher-brix.de/" TargetMode="External"/><Relationship Id="rId3" Type="http://schemas.openxmlformats.org/officeDocument/2006/relationships/hyperlink" Target="https://www.festo.com/gb/en/e/about-festo/research-and-development/bionic-learning-network/highlights-from-2015-to-2017/emotionbutterflies-id_33454/" TargetMode="External"/><Relationship Id="rId21" Type="http://schemas.openxmlformats.org/officeDocument/2006/relationships/hyperlink" Target="http://www.nature.com/articles/s41586-018-0604-2" TargetMode="External"/><Relationship Id="rId7" Type="http://schemas.openxmlformats.org/officeDocument/2006/relationships/hyperlink" Target="https://unsplash.com/photos/brown-and-white-eagle-on-brown-tree-branch-during-daytime-MybAB_akyF8" TargetMode="External"/><Relationship Id="rId12" Type="http://schemas.openxmlformats.org/officeDocument/2006/relationships/hyperlink" Target="http://www.researchgate.net/publication/265237525_AUTONOMOUS_GUIDANCE_AND_CONTROL_OF_A_BIOMIMETIC_SINGLE-WING_MAV" TargetMode="External"/><Relationship Id="rId17" Type="http://schemas.openxmlformats.org/officeDocument/2006/relationships/hyperlink" Target="https://www.sciencedirect.com/science/article/pii/S1270963822000050" TargetMode="External"/><Relationship Id="rId25" Type="http://schemas.openxmlformats.org/officeDocument/2006/relationships/hyperlink" Target="https://github.com/Verified-Intelligence/alpha-beta-CROWN" TargetMode="External"/><Relationship Id="rId2" Type="http://schemas.openxmlformats.org/officeDocument/2006/relationships/notesSlide" Target="../notesSlides/notesSlide22.xml"/><Relationship Id="rId16" Type="http://schemas.openxmlformats.org/officeDocument/2006/relationships/hyperlink" Target="https://api.semanticscholar.org/CorpusID:27465572" TargetMode="External"/><Relationship Id="rId20" Type="http://schemas.openxmlformats.org/officeDocument/2006/relationships/hyperlink" Target="https://voilab.eng.ed.ac.uk/dandidrone" TargetMode="External"/><Relationship Id="rId1" Type="http://schemas.openxmlformats.org/officeDocument/2006/relationships/slideLayout" Target="../slideLayouts/slideLayout2.xml"/><Relationship Id="rId6" Type="http://schemas.openxmlformats.org/officeDocument/2006/relationships/hyperlink" Target="https://www.icr.org/article/how-bat-get-its-wings" TargetMode="External"/><Relationship Id="rId11" Type="http://schemas.openxmlformats.org/officeDocument/2006/relationships/hyperlink" Target="https://www.rug.nl/research/esrig/news/2021/engineers-create-perching-bird-like-robot?lang=en" TargetMode="External"/><Relationship Id="rId24" Type="http://schemas.openxmlformats.org/officeDocument/2006/relationships/hyperlink" Target="https://github.com/vehicle-lang/vehicle" TargetMode="External"/><Relationship Id="rId5" Type="http://schemas.openxmlformats.org/officeDocument/2006/relationships/hyperlink" Target="https://ucnj.org/falcon-camera/education/" TargetMode="External"/><Relationship Id="rId15" Type="http://schemas.openxmlformats.org/officeDocument/2006/relationships/hyperlink" Target="http://www.youtube.com/watch?v=90Y8eRSLp7Q&amp;t=14s" TargetMode="External"/><Relationship Id="rId23" Type="http://schemas.openxmlformats.org/officeDocument/2006/relationships/hyperlink" Target="https://adversarial-ml-tutorial.org/" TargetMode="External"/><Relationship Id="rId10" Type="http://schemas.openxmlformats.org/officeDocument/2006/relationships/hyperlink" Target="https://magazine.caltech.edu/post/bots-on-move" TargetMode="External"/><Relationship Id="rId19" Type="http://schemas.openxmlformats.org/officeDocument/2006/relationships/hyperlink" Target="https://www.nature.com/articles/s41586-021-04363-9" TargetMode="External"/><Relationship Id="rId4" Type="http://schemas.openxmlformats.org/officeDocument/2006/relationships/hyperlink" Target="https://alexlenail.me/NN-SVG/" TargetMode="External"/><Relationship Id="rId9" Type="http://schemas.openxmlformats.org/officeDocument/2006/relationships/hyperlink" Target="https://www.inceptivemind.com/festo-bionicswift-bionic-bird-artificial-feather/14179/" TargetMode="External"/><Relationship Id="rId14" Type="http://schemas.openxmlformats.org/officeDocument/2006/relationships/hyperlink" Target="https://www.mdpi.com/2226-4310/10/6/554" TargetMode="External"/><Relationship Id="rId22" Type="http://schemas.openxmlformats.org/officeDocument/2006/relationships/hyperlink" Target="https://www.nature.com/articles/s41467-023-38792-z"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017/jfm.2022.89" TargetMode="External"/><Relationship Id="rId3" Type="http://schemas.openxmlformats.org/officeDocument/2006/relationships/hyperlink" Target="https://vehicle-lang.github.io/tutorial/" TargetMode="External"/><Relationship Id="rId7" Type="http://schemas.openxmlformats.org/officeDocument/2006/relationships/hyperlink" Target="https://doi.org/10.1063/10.0020788"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papers.nips.cc/paper_files/paper/2019/file/26cd8ecadce0d4efd6cc8a8725cbd1f8-Paper.pdf" TargetMode="External"/><Relationship Id="rId5" Type="http://schemas.openxmlformats.org/officeDocument/2006/relationships/hyperlink" Target="https://arxiv.org/pdf/2111.01495.pdf" TargetMode="External"/><Relationship Id="rId10" Type="http://schemas.openxmlformats.org/officeDocument/2006/relationships/hyperlink" Target="https://f1tenth.org/build.html" TargetMode="External"/><Relationship Id="rId4" Type="http://schemas.openxmlformats.org/officeDocument/2006/relationships/hyperlink" Target="https://arxiv.org/pdf/1702.01135.pdf" TargetMode="External"/><Relationship Id="rId9" Type="http://schemas.openxmlformats.org/officeDocument/2006/relationships/hyperlink" Target="http://www.computervision.zone/courses/self-driving-simulation-using-nvidias-mode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jpeg"/><Relationship Id="rId5" Type="http://schemas.openxmlformats.org/officeDocument/2006/relationships/image" Target="../media/image6.jpeg"/><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3F36-6254-E2C6-DAC7-4679D4C5F96D}"/>
              </a:ext>
            </a:extLst>
          </p:cNvPr>
          <p:cNvSpPr>
            <a:spLocks noGrp="1"/>
          </p:cNvSpPr>
          <p:nvPr>
            <p:ph type="ctrTitle"/>
          </p:nvPr>
        </p:nvSpPr>
        <p:spPr>
          <a:xfrm>
            <a:off x="609600" y="377277"/>
            <a:ext cx="6435012" cy="3193826"/>
          </a:xfrm>
        </p:spPr>
        <p:txBody>
          <a:bodyPr>
            <a:normAutofit fontScale="90000"/>
          </a:bodyPr>
          <a:lstStyle/>
          <a:p>
            <a:pPr algn="l"/>
            <a:r>
              <a:rPr lang="en-GB" dirty="0">
                <a:latin typeface="Arial" panose="020B0604020202020204" pitchFamily="34" charset="0"/>
                <a:cs typeface="Arial" panose="020B0604020202020204" pitchFamily="34" charset="0"/>
              </a:rPr>
              <a:t>Robust Design of Bio-inspired Drones with Verified Neural Networks​</a:t>
            </a:r>
          </a:p>
        </p:txBody>
      </p:sp>
      <p:sp>
        <p:nvSpPr>
          <p:cNvPr id="3" name="Subtitle 2">
            <a:extLst>
              <a:ext uri="{FF2B5EF4-FFF2-40B4-BE49-F238E27FC236}">
                <a16:creationId xmlns:a16="http://schemas.microsoft.com/office/drawing/2014/main" id="{88F8692F-D21B-A06D-5BA9-29AC11995130}"/>
              </a:ext>
            </a:extLst>
          </p:cNvPr>
          <p:cNvSpPr>
            <a:spLocks noGrp="1"/>
          </p:cNvSpPr>
          <p:nvPr>
            <p:ph type="subTitle" idx="1"/>
          </p:nvPr>
        </p:nvSpPr>
        <p:spPr>
          <a:xfrm>
            <a:off x="832636" y="3806890"/>
            <a:ext cx="10308166" cy="2336742"/>
          </a:xfrm>
        </p:spPr>
        <p:txBody>
          <a:bodyPr/>
          <a:lstStyle/>
          <a:p>
            <a:r>
              <a:rPr lang="en-GB" dirty="0">
                <a:latin typeface="Arial" panose="020B0604020202020204" pitchFamily="34" charset="0"/>
                <a:cs typeface="Arial" panose="020B0604020202020204" pitchFamily="34" charset="0"/>
              </a:rPr>
              <a:t>F21AR Masterclass – Colin Kessler</a:t>
            </a:r>
          </a:p>
          <a:p>
            <a:r>
              <a:rPr lang="en-GB" dirty="0">
                <a:latin typeface="Arial" panose="020B0604020202020204" pitchFamily="34" charset="0"/>
                <a:cs typeface="Arial" panose="020B0604020202020204" pitchFamily="34" charset="0"/>
              </a:rPr>
              <a:t>Supervisors: Prof. Ekaterina </a:t>
            </a:r>
            <a:r>
              <a:rPr lang="en-GB" dirty="0" err="1">
                <a:latin typeface="Arial" panose="020B0604020202020204" pitchFamily="34" charset="0"/>
                <a:cs typeface="Arial" panose="020B0604020202020204" pitchFamily="34" charset="0"/>
              </a:rPr>
              <a:t>Komendantskaya</a:t>
            </a:r>
            <a:r>
              <a:rPr lang="en-GB" dirty="0">
                <a:latin typeface="Arial" panose="020B0604020202020204" pitchFamily="34" charset="0"/>
                <a:cs typeface="Arial" panose="020B0604020202020204" pitchFamily="34" charset="0"/>
              </a:rPr>
              <a:t>, Prof. Ignazio Maria Viola</a:t>
            </a:r>
          </a:p>
        </p:txBody>
      </p:sp>
      <p:pic>
        <p:nvPicPr>
          <p:cNvPr id="13" name="Picture 12" descr="A black background with white dots&#10;&#10;Description automatically generated">
            <a:extLst>
              <a:ext uri="{FF2B5EF4-FFF2-40B4-BE49-F238E27FC236}">
                <a16:creationId xmlns:a16="http://schemas.microsoft.com/office/drawing/2014/main" id="{B33E4525-551B-C4A7-4C17-87BD53F97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387093" y="4665945"/>
            <a:ext cx="2958535" cy="1942308"/>
          </a:xfrm>
          <a:prstGeom prst="rect">
            <a:avLst/>
          </a:prstGeom>
        </p:spPr>
      </p:pic>
      <p:pic>
        <p:nvPicPr>
          <p:cNvPr id="1026" name="Picture 2" descr="A logo for a company&#10;&#10;Description automatically generated">
            <a:extLst>
              <a:ext uri="{FF2B5EF4-FFF2-40B4-BE49-F238E27FC236}">
                <a16:creationId xmlns:a16="http://schemas.microsoft.com/office/drawing/2014/main" id="{C3E62A49-F48B-3195-2393-AE79AAC94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836" y="4857289"/>
            <a:ext cx="1692336" cy="15221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AE12903-47BB-A849-7F57-4FB3A71E11C5}"/>
              </a:ext>
            </a:extLst>
          </p:cNvPr>
          <p:cNvPicPr>
            <a:picLocks noChangeAspect="1"/>
          </p:cNvPicPr>
          <p:nvPr/>
        </p:nvPicPr>
        <p:blipFill>
          <a:blip r:embed="rId4"/>
          <a:stretch>
            <a:fillRect/>
          </a:stretch>
        </p:blipFill>
        <p:spPr>
          <a:xfrm>
            <a:off x="7387093" y="0"/>
            <a:ext cx="4195307" cy="3571103"/>
          </a:xfrm>
          <a:prstGeom prst="rect">
            <a:avLst/>
          </a:prstGeom>
        </p:spPr>
      </p:pic>
      <p:sp>
        <p:nvSpPr>
          <p:cNvPr id="4" name="TextBox 1">
            <a:extLst>
              <a:ext uri="{FF2B5EF4-FFF2-40B4-BE49-F238E27FC236}">
                <a16:creationId xmlns:a16="http://schemas.microsoft.com/office/drawing/2014/main" id="{36DC35EF-D3E9-4C6E-A8AC-B69B8E1A845D}"/>
              </a:ext>
            </a:extLst>
          </p:cNvPr>
          <p:cNvSpPr txBox="1"/>
          <p:nvPr/>
        </p:nvSpPr>
        <p:spPr>
          <a:xfrm>
            <a:off x="11582400" y="3201771"/>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a:t>
            </a:r>
          </a:p>
        </p:txBody>
      </p:sp>
      <p:sp>
        <p:nvSpPr>
          <p:cNvPr id="5" name="TextBox 1">
            <a:extLst>
              <a:ext uri="{FF2B5EF4-FFF2-40B4-BE49-F238E27FC236}">
                <a16:creationId xmlns:a16="http://schemas.microsoft.com/office/drawing/2014/main" id="{5705C646-074F-FBAC-C538-5CCF7A87EF8C}"/>
              </a:ext>
            </a:extLst>
          </p:cNvPr>
          <p:cNvSpPr txBox="1"/>
          <p:nvPr/>
        </p:nvSpPr>
        <p:spPr>
          <a:xfrm>
            <a:off x="10823863" y="6248344"/>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7578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1b – NN Verification</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NNs need to be verified to guarantee safety and robustness​</a:t>
            </a:r>
          </a:p>
          <a:p>
            <a:r>
              <a:rPr lang="en-GB" dirty="0">
                <a:latin typeface="Arial" panose="020B0604020202020204" pitchFamily="34" charset="0"/>
                <a:cs typeface="Arial" panose="020B0604020202020204" pitchFamily="34" charset="0"/>
              </a:rPr>
              <a:t>NNs typically have </a:t>
            </a:r>
            <a:r>
              <a:rPr lang="en-GB" b="1" dirty="0">
                <a:latin typeface="Arial" panose="020B0604020202020204" pitchFamily="34" charset="0"/>
                <a:cs typeface="Arial" panose="020B0604020202020204" pitchFamily="34" charset="0"/>
              </a:rPr>
              <a:t>poor generalisation</a:t>
            </a:r>
          </a:p>
          <a:p>
            <a:r>
              <a:rPr lang="en-GB" b="1" dirty="0">
                <a:latin typeface="Arial" panose="020B0604020202020204" pitchFamily="34" charset="0"/>
                <a:cs typeface="Arial" panose="020B0604020202020204" pitchFamily="34" charset="0"/>
              </a:rPr>
              <a:t>Adversarial robustness </a:t>
            </a:r>
            <a:r>
              <a:rPr lang="en-GB" dirty="0">
                <a:latin typeface="Arial" panose="020B0604020202020204" pitchFamily="34" charset="0"/>
                <a:cs typeface="Arial" panose="020B0604020202020204" pitchFamily="34" charset="0"/>
              </a:rPr>
              <a:t>is often poor (resistance to small perturbations):</a:t>
            </a:r>
          </a:p>
        </p:txBody>
      </p:sp>
      <p:pic>
        <p:nvPicPr>
          <p:cNvPr id="8" name="Picture 7">
            <a:extLst>
              <a:ext uri="{FF2B5EF4-FFF2-40B4-BE49-F238E27FC236}">
                <a16:creationId xmlns:a16="http://schemas.microsoft.com/office/drawing/2014/main" id="{C1AAB25C-D33A-1302-0BA3-784D7C1E3416}"/>
              </a:ext>
            </a:extLst>
          </p:cNvPr>
          <p:cNvPicPr>
            <a:picLocks noChangeAspect="1"/>
          </p:cNvPicPr>
          <p:nvPr/>
        </p:nvPicPr>
        <p:blipFill>
          <a:blip r:embed="rId3"/>
          <a:stretch>
            <a:fillRect/>
          </a:stretch>
        </p:blipFill>
        <p:spPr>
          <a:xfrm>
            <a:off x="8206299" y="3719598"/>
            <a:ext cx="1579618" cy="1575278"/>
          </a:xfrm>
          <a:prstGeom prst="rect">
            <a:avLst/>
          </a:prstGeom>
        </p:spPr>
      </p:pic>
      <p:sp>
        <p:nvSpPr>
          <p:cNvPr id="4" name="TextBox 1">
            <a:extLst>
              <a:ext uri="{FF2B5EF4-FFF2-40B4-BE49-F238E27FC236}">
                <a16:creationId xmlns:a16="http://schemas.microsoft.com/office/drawing/2014/main" id="{A8B445CA-EFD2-04B5-6616-81A579171E75}"/>
              </a:ext>
            </a:extLst>
          </p:cNvPr>
          <p:cNvSpPr txBox="1"/>
          <p:nvPr/>
        </p:nvSpPr>
        <p:spPr>
          <a:xfrm>
            <a:off x="10297961" y="5512300"/>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[21]</a:t>
            </a:r>
          </a:p>
        </p:txBody>
      </p:sp>
      <p:pic>
        <p:nvPicPr>
          <p:cNvPr id="9" name="Picture 8">
            <a:extLst>
              <a:ext uri="{FF2B5EF4-FFF2-40B4-BE49-F238E27FC236}">
                <a16:creationId xmlns:a16="http://schemas.microsoft.com/office/drawing/2014/main" id="{1DB165C8-0DE4-C889-6EAA-52A1A5A7DBAB}"/>
              </a:ext>
            </a:extLst>
          </p:cNvPr>
          <p:cNvPicPr>
            <a:picLocks noChangeAspect="1"/>
          </p:cNvPicPr>
          <p:nvPr/>
        </p:nvPicPr>
        <p:blipFill>
          <a:blip r:embed="rId3"/>
          <a:stretch>
            <a:fillRect/>
          </a:stretch>
        </p:blipFill>
        <p:spPr>
          <a:xfrm>
            <a:off x="3862185" y="3719598"/>
            <a:ext cx="1579618" cy="1575278"/>
          </a:xfrm>
          <a:prstGeom prst="rect">
            <a:avLst/>
          </a:prstGeom>
        </p:spPr>
      </p:pic>
      <p:sp>
        <p:nvSpPr>
          <p:cNvPr id="10" name="TextBox 1">
            <a:extLst>
              <a:ext uri="{FF2B5EF4-FFF2-40B4-BE49-F238E27FC236}">
                <a16:creationId xmlns:a16="http://schemas.microsoft.com/office/drawing/2014/main" id="{2E519279-5D25-42D6-C19E-90DC8C366E15}"/>
              </a:ext>
            </a:extLst>
          </p:cNvPr>
          <p:cNvSpPr txBox="1"/>
          <p:nvPr/>
        </p:nvSpPr>
        <p:spPr>
          <a:xfrm>
            <a:off x="2385656" y="4925544"/>
            <a:ext cx="11464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NN Input</a:t>
            </a:r>
          </a:p>
        </p:txBody>
      </p:sp>
      <p:sp>
        <p:nvSpPr>
          <p:cNvPr id="11" name="TextBox 1">
            <a:extLst>
              <a:ext uri="{FF2B5EF4-FFF2-40B4-BE49-F238E27FC236}">
                <a16:creationId xmlns:a16="http://schemas.microsoft.com/office/drawing/2014/main" id="{9DEB1F09-7A50-3CF8-F725-305237155825}"/>
              </a:ext>
            </a:extLst>
          </p:cNvPr>
          <p:cNvSpPr txBox="1"/>
          <p:nvPr/>
        </p:nvSpPr>
        <p:spPr>
          <a:xfrm>
            <a:off x="2385656" y="5511800"/>
            <a:ext cx="13388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NN Output</a:t>
            </a:r>
          </a:p>
        </p:txBody>
      </p:sp>
      <p:sp>
        <p:nvSpPr>
          <p:cNvPr id="12" name="TextBox 1">
            <a:extLst>
              <a:ext uri="{FF2B5EF4-FFF2-40B4-BE49-F238E27FC236}">
                <a16:creationId xmlns:a16="http://schemas.microsoft.com/office/drawing/2014/main" id="{1B76AEE1-73C0-80F7-F971-CE03FB8588A5}"/>
              </a:ext>
            </a:extLst>
          </p:cNvPr>
          <p:cNvSpPr txBox="1"/>
          <p:nvPr/>
        </p:nvSpPr>
        <p:spPr>
          <a:xfrm>
            <a:off x="5634956" y="4361288"/>
            <a:ext cx="253130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    perturbation    =</a:t>
            </a:r>
          </a:p>
        </p:txBody>
      </p:sp>
      <p:sp>
        <p:nvSpPr>
          <p:cNvPr id="13" name="TextBox 1">
            <a:extLst>
              <a:ext uri="{FF2B5EF4-FFF2-40B4-BE49-F238E27FC236}">
                <a16:creationId xmlns:a16="http://schemas.microsoft.com/office/drawing/2014/main" id="{B317B0C2-8D86-7719-A989-03BB225E75EF}"/>
              </a:ext>
            </a:extLst>
          </p:cNvPr>
          <p:cNvSpPr txBox="1"/>
          <p:nvPr/>
        </p:nvSpPr>
        <p:spPr>
          <a:xfrm>
            <a:off x="4264708" y="5506671"/>
            <a:ext cx="77457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“Pig”</a:t>
            </a:r>
          </a:p>
        </p:txBody>
      </p:sp>
      <p:sp>
        <p:nvSpPr>
          <p:cNvPr id="14" name="TextBox 1">
            <a:extLst>
              <a:ext uri="{FF2B5EF4-FFF2-40B4-BE49-F238E27FC236}">
                <a16:creationId xmlns:a16="http://schemas.microsoft.com/office/drawing/2014/main" id="{B317B0C2-8D86-7719-A989-03BB225E75EF}"/>
              </a:ext>
            </a:extLst>
          </p:cNvPr>
          <p:cNvSpPr txBox="1"/>
          <p:nvPr/>
        </p:nvSpPr>
        <p:spPr>
          <a:xfrm>
            <a:off x="8335189" y="5506671"/>
            <a:ext cx="132183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“Wombat”</a:t>
            </a:r>
          </a:p>
        </p:txBody>
      </p:sp>
      <p:cxnSp>
        <p:nvCxnSpPr>
          <p:cNvPr id="16" name="Straight Connector 15">
            <a:extLst>
              <a:ext uri="{FF2B5EF4-FFF2-40B4-BE49-F238E27FC236}">
                <a16:creationId xmlns:a16="http://schemas.microsoft.com/office/drawing/2014/main" id="{453853C6-195A-1B95-449E-EFCD25C73AA4}"/>
              </a:ext>
            </a:extLst>
          </p:cNvPr>
          <p:cNvCxnSpPr>
            <a:cxnSpLocks/>
          </p:cNvCxnSpPr>
          <p:nvPr/>
        </p:nvCxnSpPr>
        <p:spPr>
          <a:xfrm>
            <a:off x="2478019" y="5416485"/>
            <a:ext cx="7422778" cy="0"/>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5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itHub - vehicle-lang/vehicle: A toolkit for enforcing logical  specifications on neural networks">
            <a:extLst>
              <a:ext uri="{FF2B5EF4-FFF2-40B4-BE49-F238E27FC236}">
                <a16:creationId xmlns:a16="http://schemas.microsoft.com/office/drawing/2014/main" id="{54282C6F-069C-9B12-B8A2-01FC74C94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489" t="12933" r="5555" b="54000"/>
          <a:stretch/>
        </p:blipFill>
        <p:spPr bwMode="auto">
          <a:xfrm>
            <a:off x="7513164" y="1690688"/>
            <a:ext cx="2052320" cy="18897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1b – NN Verification Tools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838201" y="2326511"/>
            <a:ext cx="7264078" cy="3880932"/>
          </a:xfrm>
        </p:spPr>
        <p:txBody>
          <a:bodyPr/>
          <a:lstStyle/>
          <a:p>
            <a:r>
              <a:rPr lang="en-GB" dirty="0">
                <a:latin typeface="Arial" panose="020B0604020202020204" pitchFamily="34" charset="0"/>
                <a:cs typeface="Arial" panose="020B0604020202020204" pitchFamily="34" charset="0"/>
              </a:rPr>
              <a:t>Open-source toolkits (Vehicle, </a:t>
            </a:r>
            <a:r>
              <a:rPr lang="el-GR" dirty="0">
                <a:latin typeface="Arial" panose="020B0604020202020204" pitchFamily="34" charset="0"/>
                <a:cs typeface="Arial" panose="020B0604020202020204" pitchFamily="34" charset="0"/>
              </a:rPr>
              <a:t>αβ</a:t>
            </a:r>
            <a:r>
              <a:rPr lang="en-GB" dirty="0">
                <a:latin typeface="Arial" panose="020B0604020202020204" pitchFamily="34" charset="0"/>
                <a:cs typeface="Arial" panose="020B0604020202020204" pitchFamily="34" charset="0"/>
              </a:rPr>
              <a:t>-crown)</a:t>
            </a:r>
          </a:p>
          <a:p>
            <a:r>
              <a:rPr lang="en-GB" dirty="0">
                <a:latin typeface="Arial" panose="020B0604020202020204" pitchFamily="34" charset="0"/>
                <a:cs typeface="Arial" panose="020B0604020202020204" pitchFamily="34" charset="0"/>
              </a:rPr>
              <a:t>Aim to make NN verification more accessible </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Open-access competitions for tools and benchmarks (VNN-comp)</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Development follows research</a:t>
            </a:r>
          </a:p>
        </p:txBody>
      </p:sp>
      <p:pic>
        <p:nvPicPr>
          <p:cNvPr id="5124" name="Picture 4" descr="CMU-Led Team Achieves Back-To-Back Wins at Neural Network Verification  Competition">
            <a:extLst>
              <a:ext uri="{FF2B5EF4-FFF2-40B4-BE49-F238E27FC236}">
                <a16:creationId xmlns:a16="http://schemas.microsoft.com/office/drawing/2014/main" id="{B8F45983-A7EA-1A5E-E85D-24BD21756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9051" y="1866437"/>
            <a:ext cx="2143760" cy="15631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CB8654D-8B2E-558F-8723-47F084A10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513164" y="3932452"/>
            <a:ext cx="2590488" cy="1726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id="{903614B7-56F7-B25E-7F6F-8C6BA00EC1BA}"/>
              </a:ext>
            </a:extLst>
          </p:cNvPr>
          <p:cNvSpPr txBox="1"/>
          <p:nvPr/>
        </p:nvSpPr>
        <p:spPr>
          <a:xfrm>
            <a:off x="8961534" y="3232481"/>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[22]</a:t>
            </a:r>
          </a:p>
        </p:txBody>
      </p:sp>
      <p:sp>
        <p:nvSpPr>
          <p:cNvPr id="5" name="TextBox 1">
            <a:extLst>
              <a:ext uri="{FF2B5EF4-FFF2-40B4-BE49-F238E27FC236}">
                <a16:creationId xmlns:a16="http://schemas.microsoft.com/office/drawing/2014/main" id="{625F9D4F-CED2-3221-FFFC-C62EF5F44FF7}"/>
              </a:ext>
            </a:extLst>
          </p:cNvPr>
          <p:cNvSpPr txBox="1"/>
          <p:nvPr/>
        </p:nvSpPr>
        <p:spPr>
          <a:xfrm>
            <a:off x="11105293" y="3225681"/>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[23]</a:t>
            </a:r>
          </a:p>
        </p:txBody>
      </p:sp>
      <p:sp>
        <p:nvSpPr>
          <p:cNvPr id="6" name="TextBox 1">
            <a:extLst>
              <a:ext uri="{FF2B5EF4-FFF2-40B4-BE49-F238E27FC236}">
                <a16:creationId xmlns:a16="http://schemas.microsoft.com/office/drawing/2014/main" id="{CB416676-04CA-9D5C-DB2B-AB0A44A84406}"/>
              </a:ext>
            </a:extLst>
          </p:cNvPr>
          <p:cNvSpPr txBox="1"/>
          <p:nvPr/>
        </p:nvSpPr>
        <p:spPr>
          <a:xfrm>
            <a:off x="9609297" y="5382387"/>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25064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a:xfrm>
            <a:off x="838200" y="365125"/>
            <a:ext cx="10675776" cy="1325563"/>
          </a:xfrm>
        </p:spPr>
        <p:txBody>
          <a:bodyPr/>
          <a:lstStyle/>
          <a:p>
            <a:r>
              <a:rPr lang="en-GB" b="1" dirty="0">
                <a:latin typeface="Arial" panose="020B0604020202020204" pitchFamily="34" charset="0"/>
              </a:rPr>
              <a:t>1b – NNs for Control</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324091" y="1825625"/>
            <a:ext cx="11867909" cy="4351338"/>
          </a:xfrm>
        </p:spPr>
        <p:txBody>
          <a:bodyPr>
            <a:normAutofit/>
          </a:bodyPr>
          <a:lstStyle/>
          <a:p>
            <a:r>
              <a:rPr lang="en-GB" dirty="0">
                <a:latin typeface="Arial" panose="020B0604020202020204" pitchFamily="34" charset="0"/>
                <a:cs typeface="Arial" panose="020B0604020202020204" pitchFamily="34" charset="0"/>
              </a:rPr>
              <a:t>NNs can be used for control in different ways:</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pPr marL="0" indent="0">
              <a:buNone/>
            </a:pP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Different implementations create unique implementation/verification challenges </a:t>
            </a:r>
          </a:p>
        </p:txBody>
      </p:sp>
      <p:sp>
        <p:nvSpPr>
          <p:cNvPr id="6" name="TextBox 1">
            <a:extLst>
              <a:ext uri="{FF2B5EF4-FFF2-40B4-BE49-F238E27FC236}">
                <a16:creationId xmlns:a16="http://schemas.microsoft.com/office/drawing/2014/main" id="{824B7F53-7514-3FCE-E4FD-431D35CA90B0}"/>
              </a:ext>
            </a:extLst>
          </p:cNvPr>
          <p:cNvSpPr txBox="1"/>
          <p:nvPr/>
        </p:nvSpPr>
        <p:spPr>
          <a:xfrm>
            <a:off x="2812411" y="3387909"/>
            <a:ext cx="1325880" cy="646331"/>
          </a:xfrm>
          <a:prstGeom prst="rect">
            <a:avLst/>
          </a:prstGeom>
          <a:solidFill>
            <a:srgbClr val="AFFFFD"/>
          </a:solidFill>
          <a:ln w="3810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latin typeface="Arial" panose="020B0604020202020204" pitchFamily="34" charset="0"/>
                <a:cs typeface="Arial" panose="020B0604020202020204" pitchFamily="34" charset="0"/>
              </a:rPr>
              <a:t>Neural Network</a:t>
            </a:r>
          </a:p>
        </p:txBody>
      </p:sp>
      <p:cxnSp>
        <p:nvCxnSpPr>
          <p:cNvPr id="7" name="Straight Arrow Connector 6">
            <a:extLst>
              <a:ext uri="{FF2B5EF4-FFF2-40B4-BE49-F238E27FC236}">
                <a16:creationId xmlns:a16="http://schemas.microsoft.com/office/drawing/2014/main" id="{C7464DB1-B1B0-E712-DE9D-C9920582E186}"/>
              </a:ext>
            </a:extLst>
          </p:cNvPr>
          <p:cNvCxnSpPr>
            <a:cxnSpLocks/>
          </p:cNvCxnSpPr>
          <p:nvPr/>
        </p:nvCxnSpPr>
        <p:spPr>
          <a:xfrm>
            <a:off x="1238881" y="3525069"/>
            <a:ext cx="15735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D200D29-0D38-A1F3-647C-15A8F91E1F48}"/>
              </a:ext>
            </a:extLst>
          </p:cNvPr>
          <p:cNvCxnSpPr>
            <a:cxnSpLocks/>
          </p:cNvCxnSpPr>
          <p:nvPr/>
        </p:nvCxnSpPr>
        <p:spPr>
          <a:xfrm>
            <a:off x="1238881" y="3871779"/>
            <a:ext cx="15735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4">
            <a:extLst>
              <a:ext uri="{FF2B5EF4-FFF2-40B4-BE49-F238E27FC236}">
                <a16:creationId xmlns:a16="http://schemas.microsoft.com/office/drawing/2014/main" id="{188CAFB8-5D47-1043-B5DA-95CCC0DE757F}"/>
              </a:ext>
            </a:extLst>
          </p:cNvPr>
          <p:cNvSpPr txBox="1"/>
          <p:nvPr/>
        </p:nvSpPr>
        <p:spPr>
          <a:xfrm>
            <a:off x="1193162" y="3144426"/>
            <a:ext cx="1325880" cy="369332"/>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atin typeface="Arial" panose="020B0604020202020204" pitchFamily="34" charset="0"/>
                <a:cs typeface="Arial" panose="020B0604020202020204" pitchFamily="34" charset="0"/>
              </a:rPr>
              <a:t>Reference</a:t>
            </a:r>
          </a:p>
        </p:txBody>
      </p:sp>
      <p:sp>
        <p:nvSpPr>
          <p:cNvPr id="10" name="TextBox 5">
            <a:extLst>
              <a:ext uri="{FF2B5EF4-FFF2-40B4-BE49-F238E27FC236}">
                <a16:creationId xmlns:a16="http://schemas.microsoft.com/office/drawing/2014/main" id="{1506AD08-5FAB-9764-3BAD-D15C619E1373}"/>
              </a:ext>
            </a:extLst>
          </p:cNvPr>
          <p:cNvSpPr txBox="1"/>
          <p:nvPr/>
        </p:nvSpPr>
        <p:spPr>
          <a:xfrm>
            <a:off x="1176969" y="3871778"/>
            <a:ext cx="1573530" cy="369332"/>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atin typeface="Arial" panose="020B0604020202020204" pitchFamily="34" charset="0"/>
                <a:cs typeface="Arial" panose="020B0604020202020204" pitchFamily="34" charset="0"/>
              </a:rPr>
              <a:t>Sensor Data</a:t>
            </a:r>
          </a:p>
        </p:txBody>
      </p:sp>
      <p:cxnSp>
        <p:nvCxnSpPr>
          <p:cNvPr id="11" name="Straight Arrow Connector 10">
            <a:extLst>
              <a:ext uri="{FF2B5EF4-FFF2-40B4-BE49-F238E27FC236}">
                <a16:creationId xmlns:a16="http://schemas.microsoft.com/office/drawing/2014/main" id="{70C31F0C-A93C-46E5-75D7-19067E3B3408}"/>
              </a:ext>
            </a:extLst>
          </p:cNvPr>
          <p:cNvCxnSpPr>
            <a:cxnSpLocks/>
          </p:cNvCxnSpPr>
          <p:nvPr/>
        </p:nvCxnSpPr>
        <p:spPr>
          <a:xfrm>
            <a:off x="4138291" y="3711074"/>
            <a:ext cx="1325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7">
            <a:extLst>
              <a:ext uri="{FF2B5EF4-FFF2-40B4-BE49-F238E27FC236}">
                <a16:creationId xmlns:a16="http://schemas.microsoft.com/office/drawing/2014/main" id="{FF12856D-27FB-50EC-7ED9-81B15B3078CD}"/>
              </a:ext>
            </a:extLst>
          </p:cNvPr>
          <p:cNvSpPr txBox="1"/>
          <p:nvPr/>
        </p:nvSpPr>
        <p:spPr>
          <a:xfrm>
            <a:off x="4207341" y="3012564"/>
            <a:ext cx="1449705" cy="646331"/>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Arial" panose="020B0604020202020204" pitchFamily="34" charset="0"/>
                <a:cs typeface="Arial" panose="020B0604020202020204" pitchFamily="34" charset="0"/>
              </a:rPr>
              <a:t>Control Commands</a:t>
            </a:r>
          </a:p>
        </p:txBody>
      </p:sp>
      <p:sp>
        <p:nvSpPr>
          <p:cNvPr id="13" name="TextBox 8">
            <a:extLst>
              <a:ext uri="{FF2B5EF4-FFF2-40B4-BE49-F238E27FC236}">
                <a16:creationId xmlns:a16="http://schemas.microsoft.com/office/drawing/2014/main" id="{BA6443ED-C1F8-50C4-6A44-7163A16BDAD7}"/>
              </a:ext>
            </a:extLst>
          </p:cNvPr>
          <p:cNvSpPr txBox="1"/>
          <p:nvPr/>
        </p:nvSpPr>
        <p:spPr>
          <a:xfrm>
            <a:off x="7525854" y="2627942"/>
            <a:ext cx="2418400" cy="2031325"/>
          </a:xfrm>
          <a:prstGeom prst="rect">
            <a:avLst/>
          </a:prstGeom>
          <a:solidFill>
            <a:schemeClr val="accent4">
              <a:lumMod val="20000"/>
              <a:lumOff val="80000"/>
            </a:schemeClr>
          </a:solidFill>
          <a:ln w="3810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latin typeface="Arial" panose="020B0604020202020204" pitchFamily="34" charset="0"/>
                <a:cs typeface="Arial" panose="020B0604020202020204" pitchFamily="34" charset="0"/>
              </a:rPr>
              <a:t>MPC</a:t>
            </a:r>
          </a:p>
          <a:p>
            <a:pPr algn="ctr"/>
            <a:endParaRPr lang="en-GB" b="1">
              <a:latin typeface="Arial" panose="020B0604020202020204" pitchFamily="34" charset="0"/>
              <a:cs typeface="Arial" panose="020B0604020202020204" pitchFamily="34" charset="0"/>
            </a:endParaRPr>
          </a:p>
          <a:p>
            <a:pPr algn="ctr"/>
            <a:endParaRPr lang="en-GB" b="1">
              <a:latin typeface="Arial" panose="020B0604020202020204" pitchFamily="34" charset="0"/>
              <a:cs typeface="Arial" panose="020B0604020202020204" pitchFamily="34" charset="0"/>
            </a:endParaRPr>
          </a:p>
          <a:p>
            <a:pPr algn="ctr"/>
            <a:endParaRPr lang="en-GB" b="1">
              <a:latin typeface="Arial" panose="020B0604020202020204" pitchFamily="34" charset="0"/>
              <a:cs typeface="Arial" panose="020B0604020202020204" pitchFamily="34" charset="0"/>
            </a:endParaRPr>
          </a:p>
          <a:p>
            <a:pPr algn="ctr"/>
            <a:endParaRPr lang="en-GB" b="1">
              <a:latin typeface="Arial" panose="020B0604020202020204" pitchFamily="34" charset="0"/>
              <a:cs typeface="Arial" panose="020B0604020202020204" pitchFamily="34" charset="0"/>
            </a:endParaRPr>
          </a:p>
          <a:p>
            <a:pPr algn="ctr"/>
            <a:endParaRPr lang="en-GB" b="1">
              <a:latin typeface="Arial" panose="020B0604020202020204" pitchFamily="34" charset="0"/>
              <a:cs typeface="Arial" panose="020B0604020202020204" pitchFamily="34" charset="0"/>
            </a:endParaRPr>
          </a:p>
          <a:p>
            <a:pPr algn="ctr"/>
            <a:endParaRPr lang="en-GB" b="1">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C221F792-E777-730A-49DB-DA0FA355C60F}"/>
              </a:ext>
            </a:extLst>
          </p:cNvPr>
          <p:cNvCxnSpPr>
            <a:cxnSpLocks/>
          </p:cNvCxnSpPr>
          <p:nvPr/>
        </p:nvCxnSpPr>
        <p:spPr>
          <a:xfrm>
            <a:off x="9940447" y="3736026"/>
            <a:ext cx="13258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0">
            <a:extLst>
              <a:ext uri="{FF2B5EF4-FFF2-40B4-BE49-F238E27FC236}">
                <a16:creationId xmlns:a16="http://schemas.microsoft.com/office/drawing/2014/main" id="{8A73B7A8-62E7-2CDE-DDC8-314BDF28539D}"/>
              </a:ext>
            </a:extLst>
          </p:cNvPr>
          <p:cNvSpPr txBox="1"/>
          <p:nvPr/>
        </p:nvSpPr>
        <p:spPr>
          <a:xfrm>
            <a:off x="10064271" y="3022226"/>
            <a:ext cx="1449705" cy="646331"/>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atin typeface="Arial" panose="020B0604020202020204" pitchFamily="34" charset="0"/>
                <a:cs typeface="Arial" panose="020B0604020202020204" pitchFamily="34" charset="0"/>
              </a:rPr>
              <a:t>Control Commands</a:t>
            </a:r>
          </a:p>
        </p:txBody>
      </p:sp>
      <p:cxnSp>
        <p:nvCxnSpPr>
          <p:cNvPr id="16" name="Connector: Elbow 15">
            <a:extLst>
              <a:ext uri="{FF2B5EF4-FFF2-40B4-BE49-F238E27FC236}">
                <a16:creationId xmlns:a16="http://schemas.microsoft.com/office/drawing/2014/main" id="{8DCC0E7F-6781-A5BC-682C-934A9B660689}"/>
              </a:ext>
            </a:extLst>
          </p:cNvPr>
          <p:cNvCxnSpPr>
            <a:cxnSpLocks/>
          </p:cNvCxnSpPr>
          <p:nvPr/>
        </p:nvCxnSpPr>
        <p:spPr>
          <a:xfrm rot="16200000" flipH="1">
            <a:off x="7937475" y="3547809"/>
            <a:ext cx="672197" cy="315284"/>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2">
            <a:extLst>
              <a:ext uri="{FF2B5EF4-FFF2-40B4-BE49-F238E27FC236}">
                <a16:creationId xmlns:a16="http://schemas.microsoft.com/office/drawing/2014/main" id="{309A4E04-3D36-DC9A-F8DB-2FD812E9CEA3}"/>
              </a:ext>
            </a:extLst>
          </p:cNvPr>
          <p:cNvSpPr txBox="1"/>
          <p:nvPr/>
        </p:nvSpPr>
        <p:spPr>
          <a:xfrm>
            <a:off x="7706362" y="3020482"/>
            <a:ext cx="1325880" cy="369332"/>
          </a:xfrm>
          <a:prstGeom prst="rect">
            <a:avLst/>
          </a:prstGeom>
          <a:solidFill>
            <a:schemeClr val="accent4">
              <a:lumMod val="20000"/>
              <a:lumOff val="80000"/>
            </a:schemeClr>
          </a:solidFill>
          <a:ln w="3810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latin typeface="Arial" panose="020B0604020202020204" pitchFamily="34" charset="0"/>
                <a:cs typeface="Arial" panose="020B0604020202020204" pitchFamily="34" charset="0"/>
              </a:rPr>
              <a:t>Optimizer</a:t>
            </a:r>
          </a:p>
        </p:txBody>
      </p:sp>
      <p:cxnSp>
        <p:nvCxnSpPr>
          <p:cNvPr id="18" name="Connector: Elbow 17">
            <a:extLst>
              <a:ext uri="{FF2B5EF4-FFF2-40B4-BE49-F238E27FC236}">
                <a16:creationId xmlns:a16="http://schemas.microsoft.com/office/drawing/2014/main" id="{B20FFB6D-1E6D-8AFA-CFB7-DFCF6C0928B5}"/>
              </a:ext>
            </a:extLst>
          </p:cNvPr>
          <p:cNvCxnSpPr>
            <a:cxnSpLocks/>
          </p:cNvCxnSpPr>
          <p:nvPr/>
        </p:nvCxnSpPr>
        <p:spPr>
          <a:xfrm rot="10800000">
            <a:off x="9032243" y="3205149"/>
            <a:ext cx="481963" cy="373983"/>
          </a:xfrm>
          <a:prstGeom prst="bentConnector3">
            <a:avLst>
              <a:gd name="adj1" fmla="val 19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4">
            <a:extLst>
              <a:ext uri="{FF2B5EF4-FFF2-40B4-BE49-F238E27FC236}">
                <a16:creationId xmlns:a16="http://schemas.microsoft.com/office/drawing/2014/main" id="{4C1CBF26-99E0-ABD8-8610-50563574B76E}"/>
              </a:ext>
            </a:extLst>
          </p:cNvPr>
          <p:cNvSpPr txBox="1"/>
          <p:nvPr/>
        </p:nvSpPr>
        <p:spPr>
          <a:xfrm>
            <a:off x="8431215" y="3579885"/>
            <a:ext cx="1325880" cy="923330"/>
          </a:xfrm>
          <a:prstGeom prst="rect">
            <a:avLst/>
          </a:prstGeom>
          <a:solidFill>
            <a:srgbClr val="AFFFFD"/>
          </a:solidFill>
          <a:ln w="38100">
            <a:solidFill>
              <a:schemeClr val="tx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a:latin typeface="Arial" panose="020B0604020202020204" pitchFamily="34" charset="0"/>
                <a:cs typeface="Arial" panose="020B0604020202020204" pitchFamily="34" charset="0"/>
              </a:rPr>
              <a:t>Neural Network Model</a:t>
            </a:r>
          </a:p>
        </p:txBody>
      </p:sp>
      <p:cxnSp>
        <p:nvCxnSpPr>
          <p:cNvPr id="20" name="Straight Connector 19">
            <a:extLst>
              <a:ext uri="{FF2B5EF4-FFF2-40B4-BE49-F238E27FC236}">
                <a16:creationId xmlns:a16="http://schemas.microsoft.com/office/drawing/2014/main" id="{BF867134-B4C4-B98F-06A5-9FB05387A19A}"/>
              </a:ext>
            </a:extLst>
          </p:cNvPr>
          <p:cNvCxnSpPr/>
          <p:nvPr/>
        </p:nvCxnSpPr>
        <p:spPr>
          <a:xfrm>
            <a:off x="5711820" y="2445470"/>
            <a:ext cx="0" cy="2457450"/>
          </a:xfrm>
          <a:prstGeom prst="line">
            <a:avLst/>
          </a:prstGeom>
          <a:ln w="38100">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6F88BF-6338-A2A1-3C49-16D7EEEFA15A}"/>
              </a:ext>
            </a:extLst>
          </p:cNvPr>
          <p:cNvCxnSpPr>
            <a:cxnSpLocks/>
          </p:cNvCxnSpPr>
          <p:nvPr/>
        </p:nvCxnSpPr>
        <p:spPr>
          <a:xfrm>
            <a:off x="5938047" y="3525069"/>
            <a:ext cx="15735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55DF1B-62E2-6B5B-EAFA-CEBBB3F3520B}"/>
              </a:ext>
            </a:extLst>
          </p:cNvPr>
          <p:cNvCxnSpPr>
            <a:cxnSpLocks/>
          </p:cNvCxnSpPr>
          <p:nvPr/>
        </p:nvCxnSpPr>
        <p:spPr>
          <a:xfrm>
            <a:off x="5938047" y="3871779"/>
            <a:ext cx="15735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18">
            <a:extLst>
              <a:ext uri="{FF2B5EF4-FFF2-40B4-BE49-F238E27FC236}">
                <a16:creationId xmlns:a16="http://schemas.microsoft.com/office/drawing/2014/main" id="{509627E9-B635-7173-BC9E-325A58AB8A5E}"/>
              </a:ext>
            </a:extLst>
          </p:cNvPr>
          <p:cNvSpPr txBox="1"/>
          <p:nvPr/>
        </p:nvSpPr>
        <p:spPr>
          <a:xfrm>
            <a:off x="5892328" y="3144426"/>
            <a:ext cx="1325880" cy="369332"/>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atin typeface="Arial" panose="020B0604020202020204" pitchFamily="34" charset="0"/>
                <a:cs typeface="Arial" panose="020B0604020202020204" pitchFamily="34" charset="0"/>
              </a:rPr>
              <a:t>Reference</a:t>
            </a:r>
          </a:p>
        </p:txBody>
      </p:sp>
      <p:sp>
        <p:nvSpPr>
          <p:cNvPr id="24" name="TextBox 19">
            <a:extLst>
              <a:ext uri="{FF2B5EF4-FFF2-40B4-BE49-F238E27FC236}">
                <a16:creationId xmlns:a16="http://schemas.microsoft.com/office/drawing/2014/main" id="{AEED83C0-DD2D-ED1D-346A-78F290ADDA99}"/>
              </a:ext>
            </a:extLst>
          </p:cNvPr>
          <p:cNvSpPr txBox="1"/>
          <p:nvPr/>
        </p:nvSpPr>
        <p:spPr>
          <a:xfrm>
            <a:off x="5876135" y="3871778"/>
            <a:ext cx="1573530" cy="369332"/>
          </a:xfrm>
          <a:prstGeom prst="rect">
            <a:avLst/>
          </a:prstGeom>
          <a:noFill/>
          <a:ln w="38100">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a:latin typeface="Arial" panose="020B0604020202020204" pitchFamily="34" charset="0"/>
                <a:cs typeface="Arial" panose="020B0604020202020204" pitchFamily="34" charset="0"/>
              </a:rPr>
              <a:t>Sensor Data</a:t>
            </a:r>
          </a:p>
        </p:txBody>
      </p:sp>
    </p:spTree>
    <p:extLst>
      <p:ext uri="{BB962C8B-B14F-4D97-AF65-F5344CB8AC3E}">
        <p14:creationId xmlns:p14="http://schemas.microsoft.com/office/powerpoint/2010/main" val="61947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8750-DC9F-E71D-E5B1-409BD446ED7F}"/>
              </a:ext>
            </a:extLst>
          </p:cNvPr>
          <p:cNvSpPr>
            <a:spLocks noGrp="1"/>
          </p:cNvSpPr>
          <p:nvPr>
            <p:ph type="title"/>
          </p:nvPr>
        </p:nvSpPr>
        <p:spPr/>
        <p:txBody>
          <a:bodyPr/>
          <a:lstStyle/>
          <a:p>
            <a:r>
              <a:rPr lang="en-GB" b="1" dirty="0"/>
              <a:t>Section 2a</a:t>
            </a:r>
          </a:p>
        </p:txBody>
      </p:sp>
      <p:sp>
        <p:nvSpPr>
          <p:cNvPr id="3" name="Text Placeholder 2">
            <a:extLst>
              <a:ext uri="{FF2B5EF4-FFF2-40B4-BE49-F238E27FC236}">
                <a16:creationId xmlns:a16="http://schemas.microsoft.com/office/drawing/2014/main" id="{D1A9FBF2-2A94-FDE2-B90A-180EA9E7653D}"/>
              </a:ext>
            </a:extLst>
          </p:cNvPr>
          <p:cNvSpPr>
            <a:spLocks noGrp="1"/>
          </p:cNvSpPr>
          <p:nvPr>
            <p:ph type="body" idx="1"/>
          </p:nvPr>
        </p:nvSpPr>
        <p:spPr/>
        <p:txBody>
          <a:bodyPr/>
          <a:lstStyle/>
          <a:p>
            <a:r>
              <a:rPr lang="en-GB" dirty="0">
                <a:solidFill>
                  <a:schemeClr val="tx1"/>
                </a:solidFill>
                <a:latin typeface="Arial" panose="020B0604020202020204" pitchFamily="34" charset="0"/>
                <a:cs typeface="Arial" panose="020B0604020202020204" pitchFamily="34" charset="0"/>
              </a:rPr>
              <a:t>Literature Review</a:t>
            </a:r>
          </a:p>
        </p:txBody>
      </p:sp>
    </p:spTree>
    <p:extLst>
      <p:ext uri="{BB962C8B-B14F-4D97-AF65-F5344CB8AC3E}">
        <p14:creationId xmlns:p14="http://schemas.microsoft.com/office/powerpoint/2010/main" val="7349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normAutofit/>
          </a:bodyPr>
          <a:lstStyle/>
          <a:p>
            <a:r>
              <a:rPr lang="en-GB" sz="3200" b="1" dirty="0">
                <a:latin typeface="Arial" panose="020B0604020202020204" pitchFamily="34" charset="0"/>
              </a:rPr>
              <a:t>2a – Applying NNV to Control – Aircraft Collision avoidance</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normAutofit lnSpcReduction="10000"/>
          </a:bodyPr>
          <a:lstStyle/>
          <a:p>
            <a:pPr algn="l" rtl="0" fontAlgn="base">
              <a:buFont typeface="Arial" panose="020B0604020202020204" pitchFamily="34" charset="0"/>
              <a:buChar char="•"/>
            </a:pPr>
            <a:r>
              <a:rPr lang="en-GB" b="0" i="0" u="none" strike="noStrike" dirty="0">
                <a:solidFill>
                  <a:srgbClr val="000000"/>
                </a:solidFill>
                <a:effectLst/>
              </a:rPr>
              <a:t>Inputs are system variables, outputs are commands</a:t>
            </a:r>
            <a:r>
              <a:rPr lang="en-US" b="0" i="0" dirty="0">
                <a:solidFill>
                  <a:srgbClr val="000000"/>
                </a:solidFill>
                <a:effectLst/>
              </a:rPr>
              <a:t>​ (such as COC – clear of conflict)</a:t>
            </a:r>
            <a:endParaRPr lang="en-US" sz="4000" b="0" i="0" dirty="0">
              <a:solidFill>
                <a:srgbClr val="000000"/>
              </a:solidFill>
              <a:effectLst/>
            </a:endParaRPr>
          </a:p>
          <a:p>
            <a:pPr marL="0" indent="0" algn="l" rtl="0" fontAlgn="base">
              <a:buNone/>
            </a:pPr>
            <a:r>
              <a:rPr lang="en-GB" b="0" i="0" dirty="0">
                <a:solidFill>
                  <a:srgbClr val="000000"/>
                </a:solidFill>
                <a:effectLst/>
              </a:rPr>
              <a:t>​</a:t>
            </a:r>
            <a:endParaRPr lang="en-GB" sz="4000" b="0" i="0" dirty="0">
              <a:solidFill>
                <a:srgbClr val="000000"/>
              </a:solidFill>
              <a:effectLst/>
            </a:endParaRPr>
          </a:p>
          <a:p>
            <a:pPr marL="0" indent="0" algn="l" rtl="0" fontAlgn="base">
              <a:buNone/>
            </a:pPr>
            <a:r>
              <a:rPr lang="en-GB" b="0" i="0" dirty="0">
                <a:solidFill>
                  <a:srgbClr val="000000"/>
                </a:solidFill>
                <a:effectLst/>
              </a:rPr>
              <a:t>​</a:t>
            </a:r>
            <a:endParaRPr lang="en-GB" sz="4000" b="0" i="0" dirty="0">
              <a:solidFill>
                <a:srgbClr val="000000"/>
              </a:solidFill>
              <a:effectLst/>
            </a:endParaRPr>
          </a:p>
          <a:p>
            <a:pPr marL="0" indent="0" algn="l" rtl="0" fontAlgn="base">
              <a:buNone/>
            </a:pPr>
            <a:r>
              <a:rPr lang="en-GB" b="0" i="0" dirty="0">
                <a:solidFill>
                  <a:srgbClr val="000000"/>
                </a:solidFill>
                <a:effectLst/>
              </a:rPr>
              <a:t>​</a:t>
            </a:r>
          </a:p>
          <a:p>
            <a:pPr marL="0" indent="0" algn="l" rtl="0" fontAlgn="base">
              <a:buNone/>
            </a:pPr>
            <a:endParaRPr lang="en-GB" sz="4000" dirty="0">
              <a:solidFill>
                <a:srgbClr val="000000"/>
              </a:solidFill>
            </a:endParaRPr>
          </a:p>
          <a:p>
            <a:pPr algn="l" rtl="0" fontAlgn="base">
              <a:buFont typeface="Arial" panose="020B0604020202020204" pitchFamily="34" charset="0"/>
              <a:buChar char="•"/>
            </a:pPr>
            <a:endParaRPr lang="en-GB" sz="4000" b="0" i="0" dirty="0">
              <a:solidFill>
                <a:srgbClr val="000000"/>
              </a:solidFill>
              <a:effectLst/>
            </a:endParaRPr>
          </a:p>
          <a:p>
            <a:pPr algn="l" rtl="0" fontAlgn="base">
              <a:buFont typeface="Arial" panose="020B0604020202020204" pitchFamily="34" charset="0"/>
              <a:buChar char="•"/>
            </a:pPr>
            <a:r>
              <a:rPr lang="en-GB" b="0" i="0" dirty="0">
                <a:solidFill>
                  <a:srgbClr val="000000"/>
                </a:solidFill>
                <a:effectLst/>
              </a:rPr>
              <a:t>​</a:t>
            </a:r>
            <a:r>
              <a:rPr lang="en-GB" b="0" i="0" u="none" strike="noStrike" dirty="0">
                <a:solidFill>
                  <a:srgbClr val="000000"/>
                </a:solidFill>
                <a:effectLst/>
              </a:rPr>
              <a:t>Verification property: </a:t>
            </a:r>
            <a:r>
              <a:rPr lang="en-GB" b="0" i="1" u="none" strike="noStrike" dirty="0">
                <a:solidFill>
                  <a:srgbClr val="000000"/>
                </a:solidFill>
                <a:effectLst/>
              </a:rPr>
              <a:t>If the intruder is directly ahead and is moving towards the </a:t>
            </a:r>
            <a:r>
              <a:rPr lang="en-GB" b="0" i="1" u="none" strike="noStrike" dirty="0" err="1">
                <a:solidFill>
                  <a:srgbClr val="000000"/>
                </a:solidFill>
                <a:effectLst/>
              </a:rPr>
              <a:t>ownship</a:t>
            </a:r>
            <a:r>
              <a:rPr lang="en-GB" b="0" i="1" u="none" strike="noStrike" dirty="0">
                <a:solidFill>
                  <a:srgbClr val="000000"/>
                </a:solidFill>
                <a:effectLst/>
              </a:rPr>
              <a:t>, the score for COC will not be minimal</a:t>
            </a:r>
            <a:endParaRPr lang="en-GB" sz="4000" b="0" i="0" dirty="0">
              <a:solidFill>
                <a:srgbClr val="000000"/>
              </a:solidFill>
              <a:effectLst/>
            </a:endParaRPr>
          </a:p>
        </p:txBody>
      </p:sp>
      <p:pic>
        <p:nvPicPr>
          <p:cNvPr id="1028" name="Picture 4">
            <a:extLst>
              <a:ext uri="{FF2B5EF4-FFF2-40B4-BE49-F238E27FC236}">
                <a16:creationId xmlns:a16="http://schemas.microsoft.com/office/drawing/2014/main" id="{C314BCAD-66E0-0349-63E3-172BDE674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6963"/>
            <a:ext cx="12192000" cy="6175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id="{E4D1869C-63E4-29F1-3E30-A514813B59F0}"/>
              </a:ext>
            </a:extLst>
          </p:cNvPr>
          <p:cNvSpPr txBox="1"/>
          <p:nvPr/>
        </p:nvSpPr>
        <p:spPr>
          <a:xfrm>
            <a:off x="3009714" y="1093534"/>
            <a:ext cx="9156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[25,26]</a:t>
            </a:r>
          </a:p>
        </p:txBody>
      </p:sp>
      <p:pic>
        <p:nvPicPr>
          <p:cNvPr id="5" name="Picture 2">
            <a:extLst>
              <a:ext uri="{FF2B5EF4-FFF2-40B4-BE49-F238E27FC236}">
                <a16:creationId xmlns:a16="http://schemas.microsoft.com/office/drawing/2014/main" id="{EDED265C-27BF-8137-180A-2FEA5F173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568" y="2191275"/>
            <a:ext cx="4030434" cy="293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7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E32CFB-B4D5-7FCD-B7FE-87CC551E3BDA}"/>
              </a:ext>
            </a:extLst>
          </p:cNvPr>
          <p:cNvPicPr>
            <a:picLocks noChangeAspect="1"/>
          </p:cNvPicPr>
          <p:nvPr/>
        </p:nvPicPr>
        <p:blipFill rotWithShape="1">
          <a:blip r:embed="rId3"/>
          <a:srcRect r="50000"/>
          <a:stretch/>
        </p:blipFill>
        <p:spPr>
          <a:xfrm>
            <a:off x="4325742" y="2596993"/>
            <a:ext cx="3540516" cy="1664013"/>
          </a:xfrm>
          <a:prstGeom prst="rect">
            <a:avLst/>
          </a:prstGeom>
        </p:spPr>
      </p:pic>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normAutofit/>
          </a:bodyPr>
          <a:lstStyle/>
          <a:p>
            <a:r>
              <a:rPr lang="en-GB" sz="3600" b="1" dirty="0">
                <a:latin typeface="Arial" panose="020B0604020202020204" pitchFamily="34" charset="0"/>
              </a:rPr>
              <a:t>2a – Applying NNV to Dynamical simulations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2 categories of Dynamical Simulation NN</a:t>
            </a:r>
            <a:r>
              <a:rPr lang="en-GB" b="1" dirty="0">
                <a:latin typeface="Arial" panose="020B0604020202020204" pitchFamily="34" charset="0"/>
                <a:cs typeface="Arial" panose="020B0604020202020204" pitchFamily="34" charset="0"/>
              </a:rPr>
              <a:t>:</a:t>
            </a:r>
          </a:p>
          <a:p>
            <a:pPr lvl="1"/>
            <a:r>
              <a:rPr lang="en-GB" b="1" dirty="0">
                <a:latin typeface="Arial" panose="020B0604020202020204" pitchFamily="34" charset="0"/>
                <a:cs typeface="Arial" panose="020B0604020202020204" pitchFamily="34" charset="0"/>
              </a:rPr>
              <a:t>Direct Solution </a:t>
            </a:r>
            <a:r>
              <a:rPr lang="en-GB" dirty="0">
                <a:latin typeface="Arial" panose="020B0604020202020204" pitchFamily="34" charset="0"/>
                <a:cs typeface="Arial" panose="020B0604020202020204" pitchFamily="34" charset="0"/>
              </a:rPr>
              <a:t>- Predicts parameters over time, given initial conditions</a:t>
            </a:r>
          </a:p>
          <a:p>
            <a:pPr lvl="1"/>
            <a:endParaRPr lang="en-GB" b="1" dirty="0">
              <a:latin typeface="Arial" panose="020B0604020202020204" pitchFamily="34" charset="0"/>
              <a:cs typeface="Arial" panose="020B0604020202020204" pitchFamily="34" charset="0"/>
            </a:endParaRPr>
          </a:p>
          <a:p>
            <a:pPr lvl="1"/>
            <a:endParaRPr lang="en-GB" b="1" dirty="0">
              <a:latin typeface="Arial" panose="020B0604020202020204" pitchFamily="34" charset="0"/>
              <a:cs typeface="Arial" panose="020B0604020202020204" pitchFamily="34" charset="0"/>
            </a:endParaRPr>
          </a:p>
          <a:p>
            <a:pPr lvl="1"/>
            <a:endParaRPr lang="en-GB" b="1" dirty="0">
              <a:latin typeface="Arial" panose="020B0604020202020204" pitchFamily="34" charset="0"/>
              <a:cs typeface="Arial" panose="020B0604020202020204" pitchFamily="34" charset="0"/>
            </a:endParaRPr>
          </a:p>
          <a:p>
            <a:pPr marL="457200" lvl="1" indent="0">
              <a:buNone/>
            </a:pPr>
            <a:endParaRPr lang="en-GB" b="1" dirty="0">
              <a:latin typeface="Arial" panose="020B0604020202020204" pitchFamily="34" charset="0"/>
              <a:cs typeface="Arial" panose="020B0604020202020204" pitchFamily="34" charset="0"/>
            </a:endParaRPr>
          </a:p>
          <a:p>
            <a:pPr lvl="1"/>
            <a:r>
              <a:rPr lang="en-GB" b="1" dirty="0">
                <a:latin typeface="Arial" panose="020B0604020202020204" pitchFamily="34" charset="0"/>
                <a:cs typeface="Arial" panose="020B0604020202020204" pitchFamily="34" charset="0"/>
              </a:rPr>
              <a:t>Time Stepper </a:t>
            </a:r>
            <a:r>
              <a:rPr lang="en-GB" dirty="0">
                <a:latin typeface="Arial" panose="020B0604020202020204" pitchFamily="34" charset="0"/>
                <a:cs typeface="Arial" panose="020B0604020202020204" pitchFamily="34" charset="0"/>
              </a:rPr>
              <a:t>- Iteratively predicts derivatives, integrated into solution</a:t>
            </a:r>
          </a:p>
          <a:p>
            <a:pPr lvl="1"/>
            <a:endParaRPr lang="en-GB" dirty="0">
              <a:latin typeface="Arial" panose="020B0604020202020204" pitchFamily="34" charset="0"/>
              <a:cs typeface="Arial" panose="020B0604020202020204" pitchFamily="34" charset="0"/>
            </a:endParaRPr>
          </a:p>
        </p:txBody>
      </p:sp>
      <p:sp>
        <p:nvSpPr>
          <p:cNvPr id="4" name="TextBox 1">
            <a:extLst>
              <a:ext uri="{FF2B5EF4-FFF2-40B4-BE49-F238E27FC236}">
                <a16:creationId xmlns:a16="http://schemas.microsoft.com/office/drawing/2014/main" id="{24A3BAD3-DB6B-929F-C024-E952C5F29E01}"/>
              </a:ext>
            </a:extLst>
          </p:cNvPr>
          <p:cNvSpPr txBox="1"/>
          <p:nvPr/>
        </p:nvSpPr>
        <p:spPr>
          <a:xfrm>
            <a:off x="10758765" y="917231"/>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[27]</a:t>
            </a:r>
          </a:p>
        </p:txBody>
      </p:sp>
      <p:pic>
        <p:nvPicPr>
          <p:cNvPr id="6" name="Picture 5">
            <a:extLst>
              <a:ext uri="{FF2B5EF4-FFF2-40B4-BE49-F238E27FC236}">
                <a16:creationId xmlns:a16="http://schemas.microsoft.com/office/drawing/2014/main" id="{A84D9340-6182-F4BF-1DB6-C81EFBD3FAA6}"/>
              </a:ext>
            </a:extLst>
          </p:cNvPr>
          <p:cNvPicPr>
            <a:picLocks noChangeAspect="1"/>
          </p:cNvPicPr>
          <p:nvPr/>
        </p:nvPicPr>
        <p:blipFill rotWithShape="1">
          <a:blip r:embed="rId3"/>
          <a:srcRect l="52294" t="1029" r="-2294" b="-1029"/>
          <a:stretch/>
        </p:blipFill>
        <p:spPr>
          <a:xfrm>
            <a:off x="4325742" y="4828862"/>
            <a:ext cx="3540516" cy="1664013"/>
          </a:xfrm>
          <a:prstGeom prst="rect">
            <a:avLst/>
          </a:prstGeom>
        </p:spPr>
      </p:pic>
    </p:spTree>
    <p:extLst>
      <p:ext uri="{BB962C8B-B14F-4D97-AF65-F5344CB8AC3E}">
        <p14:creationId xmlns:p14="http://schemas.microsoft.com/office/powerpoint/2010/main" val="3644921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normAutofit/>
          </a:bodyPr>
          <a:lstStyle/>
          <a:p>
            <a:r>
              <a:rPr lang="en-GB" sz="3600" b="1" dirty="0">
                <a:latin typeface="Arial" panose="020B0604020202020204" pitchFamily="34" charset="0"/>
              </a:rPr>
              <a:t>2a – Applying NNV to Dynamical simulations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838200" y="1825625"/>
            <a:ext cx="10515600" cy="4843532"/>
          </a:xfrm>
        </p:spPr>
        <p:txBody>
          <a:bodyPr>
            <a:normAutofit/>
          </a:bodyPr>
          <a:lstStyle/>
          <a:p>
            <a:r>
              <a:rPr lang="en-GB" dirty="0">
                <a:latin typeface="Arial" panose="020B0604020202020204" pitchFamily="34" charset="0"/>
                <a:cs typeface="Arial" panose="020B0604020202020204" pitchFamily="34" charset="0"/>
              </a:rPr>
              <a:t>Energy conservation can be enforced to maintain accuracy (Hamiltonian, </a:t>
            </a:r>
            <a:r>
              <a:rPr lang="en-GB" dirty="0" err="1">
                <a:latin typeface="Arial" panose="020B0604020202020204" pitchFamily="34" charset="0"/>
                <a:cs typeface="Arial" panose="020B0604020202020204" pitchFamily="34" charset="0"/>
              </a:rPr>
              <a:t>Lagrangian</a:t>
            </a:r>
            <a:r>
              <a:rPr lang="en-GB" dirty="0">
                <a:latin typeface="Arial" panose="020B0604020202020204" pitchFamily="34" charset="0"/>
                <a:cs typeface="Arial" panose="020B0604020202020204" pitchFamily="34" charset="0"/>
              </a:rPr>
              <a:t>, or potential energy NNs)</a:t>
            </a:r>
          </a:p>
          <a:p>
            <a:pPr lvl="1"/>
            <a:r>
              <a:rPr lang="en-GB" dirty="0">
                <a:latin typeface="Arial" panose="020B0604020202020204" pitchFamily="34" charset="0"/>
                <a:cs typeface="Arial" panose="020B0604020202020204" pitchFamily="34" charset="0"/>
              </a:rPr>
              <a:t>Pendulum example:</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Noise and uncertainty can be dealt with using different methods (Markov, Bayesian NNs)1</a:t>
            </a:r>
          </a:p>
        </p:txBody>
      </p:sp>
      <p:sp>
        <p:nvSpPr>
          <p:cNvPr id="4" name="TextBox 1">
            <a:extLst>
              <a:ext uri="{FF2B5EF4-FFF2-40B4-BE49-F238E27FC236}">
                <a16:creationId xmlns:a16="http://schemas.microsoft.com/office/drawing/2014/main" id="{C290AAB4-A39C-8790-A7B0-C59A9E23B1A9}"/>
              </a:ext>
            </a:extLst>
          </p:cNvPr>
          <p:cNvSpPr txBox="1"/>
          <p:nvPr/>
        </p:nvSpPr>
        <p:spPr>
          <a:xfrm>
            <a:off x="10818400" y="843240"/>
            <a:ext cx="9156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[27,28]</a:t>
            </a:r>
          </a:p>
        </p:txBody>
      </p:sp>
      <p:pic>
        <p:nvPicPr>
          <p:cNvPr id="6" name="Picture 5">
            <a:extLst>
              <a:ext uri="{FF2B5EF4-FFF2-40B4-BE49-F238E27FC236}">
                <a16:creationId xmlns:a16="http://schemas.microsoft.com/office/drawing/2014/main" id="{55A8E4AC-12BE-A450-C929-84981E998275}"/>
              </a:ext>
            </a:extLst>
          </p:cNvPr>
          <p:cNvPicPr>
            <a:picLocks noChangeAspect="1"/>
          </p:cNvPicPr>
          <p:nvPr/>
        </p:nvPicPr>
        <p:blipFill>
          <a:blip r:embed="rId3"/>
          <a:stretch>
            <a:fillRect/>
          </a:stretch>
        </p:blipFill>
        <p:spPr>
          <a:xfrm>
            <a:off x="3268609" y="3159591"/>
            <a:ext cx="2560042" cy="2175599"/>
          </a:xfrm>
          <a:prstGeom prst="rect">
            <a:avLst/>
          </a:prstGeom>
        </p:spPr>
      </p:pic>
      <p:pic>
        <p:nvPicPr>
          <p:cNvPr id="8" name="Picture 7">
            <a:extLst>
              <a:ext uri="{FF2B5EF4-FFF2-40B4-BE49-F238E27FC236}">
                <a16:creationId xmlns:a16="http://schemas.microsoft.com/office/drawing/2014/main" id="{127A5C05-A390-9CE9-5296-EBEDF7FEBACC}"/>
              </a:ext>
            </a:extLst>
          </p:cNvPr>
          <p:cNvPicPr>
            <a:picLocks noChangeAspect="1"/>
          </p:cNvPicPr>
          <p:nvPr/>
        </p:nvPicPr>
        <p:blipFill>
          <a:blip r:embed="rId4"/>
          <a:stretch>
            <a:fillRect/>
          </a:stretch>
        </p:blipFill>
        <p:spPr>
          <a:xfrm>
            <a:off x="7884138" y="3159590"/>
            <a:ext cx="2258489" cy="2020321"/>
          </a:xfrm>
          <a:prstGeom prst="rect">
            <a:avLst/>
          </a:prstGeom>
        </p:spPr>
      </p:pic>
      <p:sp>
        <p:nvSpPr>
          <p:cNvPr id="9" name="TextBox 1">
            <a:extLst>
              <a:ext uri="{FF2B5EF4-FFF2-40B4-BE49-F238E27FC236}">
                <a16:creationId xmlns:a16="http://schemas.microsoft.com/office/drawing/2014/main" id="{0144C81B-8837-D22B-6E2C-8DE7EA4FE45D}"/>
              </a:ext>
            </a:extLst>
          </p:cNvPr>
          <p:cNvSpPr txBox="1"/>
          <p:nvPr/>
        </p:nvSpPr>
        <p:spPr>
          <a:xfrm>
            <a:off x="10362513" y="4810579"/>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[28]</a:t>
            </a:r>
          </a:p>
        </p:txBody>
      </p:sp>
      <p:sp>
        <p:nvSpPr>
          <p:cNvPr id="10" name="TextBox 1">
            <a:extLst>
              <a:ext uri="{FF2B5EF4-FFF2-40B4-BE49-F238E27FC236}">
                <a16:creationId xmlns:a16="http://schemas.microsoft.com/office/drawing/2014/main" id="{EF9214B2-D1E3-710C-CA94-6BFE77BC4327}"/>
              </a:ext>
            </a:extLst>
          </p:cNvPr>
          <p:cNvSpPr txBox="1"/>
          <p:nvPr/>
        </p:nvSpPr>
        <p:spPr>
          <a:xfrm>
            <a:off x="1150322" y="3985085"/>
            <a:ext cx="233910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Position over time:</a:t>
            </a:r>
          </a:p>
        </p:txBody>
      </p:sp>
      <p:sp>
        <p:nvSpPr>
          <p:cNvPr id="11" name="TextBox 1">
            <a:extLst>
              <a:ext uri="{FF2B5EF4-FFF2-40B4-BE49-F238E27FC236}">
                <a16:creationId xmlns:a16="http://schemas.microsoft.com/office/drawing/2014/main" id="{9C0DBD5A-6E3D-4B7F-51F1-799D2BDF4BD1}"/>
              </a:ext>
            </a:extLst>
          </p:cNvPr>
          <p:cNvSpPr txBox="1"/>
          <p:nvPr/>
        </p:nvSpPr>
        <p:spPr>
          <a:xfrm>
            <a:off x="5789436" y="3985085"/>
            <a:ext cx="213391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Energy over time:</a:t>
            </a:r>
          </a:p>
        </p:txBody>
      </p:sp>
    </p:spTree>
    <p:extLst>
      <p:ext uri="{BB962C8B-B14F-4D97-AF65-F5344CB8AC3E}">
        <p14:creationId xmlns:p14="http://schemas.microsoft.com/office/powerpoint/2010/main" val="40485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uiExpand="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8750-DC9F-E71D-E5B1-409BD446ED7F}"/>
              </a:ext>
            </a:extLst>
          </p:cNvPr>
          <p:cNvSpPr>
            <a:spLocks noGrp="1"/>
          </p:cNvSpPr>
          <p:nvPr>
            <p:ph type="title"/>
          </p:nvPr>
        </p:nvSpPr>
        <p:spPr/>
        <p:txBody>
          <a:bodyPr/>
          <a:lstStyle/>
          <a:p>
            <a:r>
              <a:rPr lang="en-GB" b="1" dirty="0"/>
              <a:t>Section 2b</a:t>
            </a:r>
          </a:p>
        </p:txBody>
      </p:sp>
      <p:sp>
        <p:nvSpPr>
          <p:cNvPr id="3" name="Text Placeholder 2">
            <a:extLst>
              <a:ext uri="{FF2B5EF4-FFF2-40B4-BE49-F238E27FC236}">
                <a16:creationId xmlns:a16="http://schemas.microsoft.com/office/drawing/2014/main" id="{D1A9FBF2-2A94-FDE2-B90A-180EA9E7653D}"/>
              </a:ext>
            </a:extLst>
          </p:cNvPr>
          <p:cNvSpPr>
            <a:spLocks noGrp="1"/>
          </p:cNvSpPr>
          <p:nvPr>
            <p:ph type="body" idx="1"/>
          </p:nvPr>
        </p:nvSpPr>
        <p:spPr/>
        <p:txBody>
          <a:bodyPr/>
          <a:lstStyle/>
          <a:p>
            <a:r>
              <a:rPr lang="en-GB" dirty="0">
                <a:solidFill>
                  <a:schemeClr val="tx1"/>
                </a:solidFill>
                <a:latin typeface="Arial" panose="020B0604020202020204" pitchFamily="34" charset="0"/>
                <a:cs typeface="Arial" panose="020B0604020202020204" pitchFamily="34" charset="0"/>
              </a:rPr>
              <a:t>Ongoing and Future Work</a:t>
            </a:r>
          </a:p>
        </p:txBody>
      </p:sp>
      <p:pic>
        <p:nvPicPr>
          <p:cNvPr id="4" name="Picture 3">
            <a:extLst>
              <a:ext uri="{FF2B5EF4-FFF2-40B4-BE49-F238E27FC236}">
                <a16:creationId xmlns:a16="http://schemas.microsoft.com/office/drawing/2014/main" id="{6050235B-8A6D-C452-BBEC-4EC1D7D6328B}"/>
              </a:ext>
            </a:extLst>
          </p:cNvPr>
          <p:cNvPicPr>
            <a:picLocks noChangeAspect="1"/>
          </p:cNvPicPr>
          <p:nvPr/>
        </p:nvPicPr>
        <p:blipFill>
          <a:blip r:embed="rId3"/>
          <a:stretch>
            <a:fillRect/>
          </a:stretch>
        </p:blipFill>
        <p:spPr>
          <a:xfrm>
            <a:off x="5727761" y="450062"/>
            <a:ext cx="4726439" cy="2668404"/>
          </a:xfrm>
          <a:prstGeom prst="rect">
            <a:avLst/>
          </a:prstGeom>
        </p:spPr>
      </p:pic>
      <p:pic>
        <p:nvPicPr>
          <p:cNvPr id="5" name="Picture 4">
            <a:extLst>
              <a:ext uri="{FF2B5EF4-FFF2-40B4-BE49-F238E27FC236}">
                <a16:creationId xmlns:a16="http://schemas.microsoft.com/office/drawing/2014/main" id="{2C6ADD76-0F52-7454-9F04-046BF3EDEC4E}"/>
              </a:ext>
            </a:extLst>
          </p:cNvPr>
          <p:cNvPicPr>
            <a:picLocks noChangeAspect="1"/>
          </p:cNvPicPr>
          <p:nvPr/>
        </p:nvPicPr>
        <p:blipFill>
          <a:blip r:embed="rId4"/>
          <a:stretch>
            <a:fillRect/>
          </a:stretch>
        </p:blipFill>
        <p:spPr>
          <a:xfrm>
            <a:off x="5948824" y="3739535"/>
            <a:ext cx="4011610" cy="2729732"/>
          </a:xfrm>
          <a:prstGeom prst="rect">
            <a:avLst/>
          </a:prstGeom>
        </p:spPr>
      </p:pic>
      <p:sp>
        <p:nvSpPr>
          <p:cNvPr id="6" name="TextBox 1">
            <a:extLst>
              <a:ext uri="{FF2B5EF4-FFF2-40B4-BE49-F238E27FC236}">
                <a16:creationId xmlns:a16="http://schemas.microsoft.com/office/drawing/2014/main" id="{7E84338E-996E-4A3C-F296-3E5BB04313CD}"/>
              </a:ext>
            </a:extLst>
          </p:cNvPr>
          <p:cNvSpPr txBox="1"/>
          <p:nvPr/>
        </p:nvSpPr>
        <p:spPr>
          <a:xfrm>
            <a:off x="10752415" y="2749134"/>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[29]</a:t>
            </a:r>
          </a:p>
        </p:txBody>
      </p:sp>
      <p:sp>
        <p:nvSpPr>
          <p:cNvPr id="7" name="TextBox 1">
            <a:extLst>
              <a:ext uri="{FF2B5EF4-FFF2-40B4-BE49-F238E27FC236}">
                <a16:creationId xmlns:a16="http://schemas.microsoft.com/office/drawing/2014/main" id="{CDF80C02-ED09-CC6A-EB39-A367391A9057}"/>
              </a:ext>
            </a:extLst>
          </p:cNvPr>
          <p:cNvSpPr txBox="1"/>
          <p:nvPr/>
        </p:nvSpPr>
        <p:spPr>
          <a:xfrm>
            <a:off x="10717734" y="6089650"/>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[30]</a:t>
            </a:r>
          </a:p>
        </p:txBody>
      </p:sp>
      <p:pic>
        <p:nvPicPr>
          <p:cNvPr id="8" name="Picture 7" descr="A diagram of a car&#10;&#10;Description automatically generated">
            <a:extLst>
              <a:ext uri="{FF2B5EF4-FFF2-40B4-BE49-F238E27FC236}">
                <a16:creationId xmlns:a16="http://schemas.microsoft.com/office/drawing/2014/main" id="{BBFA97BE-2AFE-01D8-BD41-BDC4B4E3959D}"/>
              </a:ext>
            </a:extLst>
          </p:cNvPr>
          <p:cNvPicPr>
            <a:picLocks noChangeAspect="1"/>
          </p:cNvPicPr>
          <p:nvPr/>
        </p:nvPicPr>
        <p:blipFill rotWithShape="1">
          <a:blip r:embed="rId5">
            <a:extLst>
              <a:ext uri="{28A0092B-C50C-407E-A947-70E740481C1C}">
                <a14:useLocalDpi xmlns:a14="http://schemas.microsoft.com/office/drawing/2010/main" val="0"/>
              </a:ext>
            </a:extLst>
          </a:blip>
          <a:srcRect t="5324" b="11162"/>
          <a:stretch/>
        </p:blipFill>
        <p:spPr>
          <a:xfrm>
            <a:off x="567192" y="98820"/>
            <a:ext cx="4011611" cy="3330180"/>
          </a:xfrm>
          <a:prstGeom prst="rect">
            <a:avLst/>
          </a:prstGeom>
        </p:spPr>
      </p:pic>
      <p:sp>
        <p:nvSpPr>
          <p:cNvPr id="9" name="TextBox 1">
            <a:extLst>
              <a:ext uri="{FF2B5EF4-FFF2-40B4-BE49-F238E27FC236}">
                <a16:creationId xmlns:a16="http://schemas.microsoft.com/office/drawing/2014/main" id="{E099512C-E950-9CED-F351-1D8256A2F6CB}"/>
              </a:ext>
            </a:extLst>
          </p:cNvPr>
          <p:cNvSpPr txBox="1"/>
          <p:nvPr/>
        </p:nvSpPr>
        <p:spPr>
          <a:xfrm>
            <a:off x="4667051" y="2766774"/>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[25]</a:t>
            </a:r>
          </a:p>
        </p:txBody>
      </p:sp>
    </p:spTree>
    <p:extLst>
      <p:ext uri="{BB962C8B-B14F-4D97-AF65-F5344CB8AC3E}">
        <p14:creationId xmlns:p14="http://schemas.microsoft.com/office/powerpoint/2010/main" val="19288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5851-2E96-1B7D-BA1A-27867F3708B0}"/>
              </a:ext>
            </a:extLst>
          </p:cNvPr>
          <p:cNvSpPr>
            <a:spLocks noGrp="1"/>
          </p:cNvSpPr>
          <p:nvPr>
            <p:ph type="title"/>
          </p:nvPr>
        </p:nvSpPr>
        <p:spPr/>
        <p:txBody>
          <a:bodyPr>
            <a:normAutofit/>
          </a:bodyPr>
          <a:lstStyle/>
          <a:p>
            <a:r>
              <a:rPr lang="en-GB" sz="3600" b="1" dirty="0">
                <a:latin typeface="Arial" panose="020B0604020202020204" pitchFamily="34" charset="0"/>
              </a:rPr>
              <a:t>2b – NNV for Control (Self-driving Car) </a:t>
            </a:r>
            <a:endParaRPr lang="en-GB" sz="3600" dirty="0"/>
          </a:p>
        </p:txBody>
      </p:sp>
      <p:sp>
        <p:nvSpPr>
          <p:cNvPr id="3" name="Content Placeholder 2">
            <a:extLst>
              <a:ext uri="{FF2B5EF4-FFF2-40B4-BE49-F238E27FC236}">
                <a16:creationId xmlns:a16="http://schemas.microsoft.com/office/drawing/2014/main" id="{4659ED90-C97D-3131-3738-7AD36FBFFD01}"/>
              </a:ext>
            </a:extLst>
          </p:cNvPr>
          <p:cNvSpPr>
            <a:spLocks noGrp="1"/>
          </p:cNvSpPr>
          <p:nvPr>
            <p:ph idx="1"/>
          </p:nvPr>
        </p:nvSpPr>
        <p:spPr>
          <a:xfrm>
            <a:off x="838200" y="1825625"/>
            <a:ext cx="6356420" cy="4351338"/>
          </a:xfrm>
        </p:spPr>
        <p:txBody>
          <a:bodyPr/>
          <a:lstStyle/>
          <a:p>
            <a:r>
              <a:rPr lang="en-GB" dirty="0"/>
              <a:t>NNs controlling cars need robustness and safety guarantees</a:t>
            </a:r>
          </a:p>
          <a:p>
            <a:endParaRPr lang="en-GB" dirty="0"/>
          </a:p>
          <a:p>
            <a:r>
              <a:rPr lang="en-GB" dirty="0"/>
              <a:t>Dynamics are (relatively) simple</a:t>
            </a:r>
          </a:p>
          <a:p>
            <a:endParaRPr lang="en-GB" dirty="0"/>
          </a:p>
          <a:p>
            <a:r>
              <a:rPr lang="en-GB" dirty="0"/>
              <a:t>Different NN implementations:</a:t>
            </a:r>
          </a:p>
          <a:p>
            <a:pPr lvl="1"/>
            <a:r>
              <a:rPr lang="en-GB" dirty="0"/>
              <a:t>Nvidia CNN </a:t>
            </a:r>
            <a:r>
              <a:rPr lang="en-GB" b="1" dirty="0"/>
              <a:t>[31]</a:t>
            </a:r>
          </a:p>
          <a:p>
            <a:pPr lvl="1"/>
            <a:r>
              <a:rPr lang="en-GB" dirty="0"/>
              <a:t>F1tenth </a:t>
            </a:r>
            <a:r>
              <a:rPr lang="en-GB" b="1" dirty="0"/>
              <a:t>[32]</a:t>
            </a:r>
          </a:p>
        </p:txBody>
      </p:sp>
      <p:pic>
        <p:nvPicPr>
          <p:cNvPr id="4" name="Picture 3" descr="A diagram of a car&#10;&#10;Description automatically generated">
            <a:extLst>
              <a:ext uri="{FF2B5EF4-FFF2-40B4-BE49-F238E27FC236}">
                <a16:creationId xmlns:a16="http://schemas.microsoft.com/office/drawing/2014/main" id="{80C865FA-166B-3F0D-20BD-0D2F9EBDB74D}"/>
              </a:ext>
            </a:extLst>
          </p:cNvPr>
          <p:cNvPicPr>
            <a:picLocks noChangeAspect="1"/>
          </p:cNvPicPr>
          <p:nvPr/>
        </p:nvPicPr>
        <p:blipFill rotWithShape="1">
          <a:blip r:embed="rId2">
            <a:extLst>
              <a:ext uri="{28A0092B-C50C-407E-A947-70E740481C1C}">
                <a14:useLocalDpi xmlns:a14="http://schemas.microsoft.com/office/drawing/2010/main" val="0"/>
              </a:ext>
            </a:extLst>
          </a:blip>
          <a:srcRect t="5324" b="11162"/>
          <a:stretch/>
        </p:blipFill>
        <p:spPr>
          <a:xfrm>
            <a:off x="6990571" y="1825625"/>
            <a:ext cx="4363229" cy="3622071"/>
          </a:xfrm>
          <a:prstGeom prst="rect">
            <a:avLst/>
          </a:prstGeom>
        </p:spPr>
      </p:pic>
      <p:sp>
        <p:nvSpPr>
          <p:cNvPr id="5" name="TextBox 1">
            <a:extLst>
              <a:ext uri="{FF2B5EF4-FFF2-40B4-BE49-F238E27FC236}">
                <a16:creationId xmlns:a16="http://schemas.microsoft.com/office/drawing/2014/main" id="{B8838E7E-722C-C8F7-6F59-FC685E64FEAF}"/>
              </a:ext>
            </a:extLst>
          </p:cNvPr>
          <p:cNvSpPr txBox="1"/>
          <p:nvPr/>
        </p:nvSpPr>
        <p:spPr>
          <a:xfrm>
            <a:off x="10823751" y="5397967"/>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[25]</a:t>
            </a:r>
          </a:p>
        </p:txBody>
      </p:sp>
    </p:spTree>
    <p:extLst>
      <p:ext uri="{BB962C8B-B14F-4D97-AF65-F5344CB8AC3E}">
        <p14:creationId xmlns:p14="http://schemas.microsoft.com/office/powerpoint/2010/main" val="89374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a:xfrm>
            <a:off x="838199" y="365125"/>
            <a:ext cx="10909041" cy="1325563"/>
          </a:xfrm>
        </p:spPr>
        <p:txBody>
          <a:bodyPr>
            <a:normAutofit/>
          </a:bodyPr>
          <a:lstStyle/>
          <a:p>
            <a:r>
              <a:rPr lang="en-GB" sz="3600" b="1" dirty="0">
                <a:latin typeface="Arial" panose="020B0604020202020204" pitchFamily="34" charset="0"/>
              </a:rPr>
              <a:t>2b – NNV for Control (Dandelion Drone) </a:t>
            </a:r>
          </a:p>
        </p:txBody>
      </p:sp>
      <p:pic>
        <p:nvPicPr>
          <p:cNvPr id="7" name="Picture 6">
            <a:extLst>
              <a:ext uri="{FF2B5EF4-FFF2-40B4-BE49-F238E27FC236}">
                <a16:creationId xmlns:a16="http://schemas.microsoft.com/office/drawing/2014/main" id="{7F9339D5-1EC5-58C1-F619-667BD4DEE50C}"/>
              </a:ext>
            </a:extLst>
          </p:cNvPr>
          <p:cNvPicPr>
            <a:picLocks noChangeAspect="1"/>
          </p:cNvPicPr>
          <p:nvPr/>
        </p:nvPicPr>
        <p:blipFill>
          <a:blip r:embed="rId3"/>
          <a:stretch>
            <a:fillRect/>
          </a:stretch>
        </p:blipFill>
        <p:spPr>
          <a:xfrm>
            <a:off x="6627628" y="2358384"/>
            <a:ext cx="5224467" cy="2949575"/>
          </a:xfrm>
          <a:prstGeom prst="rect">
            <a:avLst/>
          </a:prstGeom>
        </p:spPr>
      </p:pic>
      <p:sp>
        <p:nvSpPr>
          <p:cNvPr id="10" name="Content Placeholder 2">
            <a:extLst>
              <a:ext uri="{FF2B5EF4-FFF2-40B4-BE49-F238E27FC236}">
                <a16:creationId xmlns:a16="http://schemas.microsoft.com/office/drawing/2014/main" id="{7DB2A806-DE3C-B692-A894-6149E12BB060}"/>
              </a:ext>
            </a:extLst>
          </p:cNvPr>
          <p:cNvSpPr txBox="1">
            <a:spLocks/>
          </p:cNvSpPr>
          <p:nvPr/>
        </p:nvSpPr>
        <p:spPr>
          <a:xfrm>
            <a:off x="990600" y="1978024"/>
            <a:ext cx="5765800" cy="4879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Approach 1: CFD</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Areas to explore:</a:t>
            </a:r>
          </a:p>
          <a:p>
            <a:pPr lvl="1"/>
            <a:r>
              <a:rPr lang="en-GB" dirty="0">
                <a:latin typeface="Arial" panose="020B0604020202020204" pitchFamily="34" charset="0"/>
                <a:cs typeface="Arial" panose="020B0604020202020204" pitchFamily="34" charset="0"/>
              </a:rPr>
              <a:t>Use NNV to better understand dynamics</a:t>
            </a:r>
          </a:p>
          <a:p>
            <a:pPr lvl="1"/>
            <a:r>
              <a:rPr lang="en-GB" dirty="0">
                <a:latin typeface="Arial" panose="020B0604020202020204" pitchFamily="34" charset="0"/>
                <a:cs typeface="Arial" panose="020B0604020202020204" pitchFamily="34" charset="0"/>
              </a:rPr>
              <a:t>Couple NN with CFD for control simulation</a:t>
            </a:r>
          </a:p>
          <a:p>
            <a:pPr lvl="1"/>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Issues:</a:t>
            </a:r>
          </a:p>
          <a:p>
            <a:pPr lvl="1"/>
            <a:r>
              <a:rPr lang="en-GB" dirty="0">
                <a:latin typeface="Arial" panose="020B0604020202020204" pitchFamily="34" charset="0"/>
                <a:cs typeface="Arial" panose="020B0604020202020204" pitchFamily="34" charset="0"/>
              </a:rPr>
              <a:t>CFD requires significant expertise</a:t>
            </a:r>
          </a:p>
          <a:p>
            <a:pPr lvl="1"/>
            <a:r>
              <a:rPr lang="en-GB" dirty="0">
                <a:latin typeface="Arial" panose="020B0604020202020204" pitchFamily="34" charset="0"/>
                <a:cs typeface="Arial" panose="020B0604020202020204" pitchFamily="34" charset="0"/>
              </a:rPr>
              <a:t>NN coupling may be difficult</a:t>
            </a:r>
          </a:p>
        </p:txBody>
      </p:sp>
      <p:sp>
        <p:nvSpPr>
          <p:cNvPr id="11" name="TextBox 1">
            <a:extLst>
              <a:ext uri="{FF2B5EF4-FFF2-40B4-BE49-F238E27FC236}">
                <a16:creationId xmlns:a16="http://schemas.microsoft.com/office/drawing/2014/main" id="{CC00E9A7-2C25-AA94-B87C-0C5D88EC3839}"/>
              </a:ext>
            </a:extLst>
          </p:cNvPr>
          <p:cNvSpPr txBox="1"/>
          <p:nvPr/>
        </p:nvSpPr>
        <p:spPr>
          <a:xfrm>
            <a:off x="10438166" y="1321356"/>
            <a:ext cx="9156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[18,29]</a:t>
            </a:r>
          </a:p>
        </p:txBody>
      </p:sp>
      <p:sp>
        <p:nvSpPr>
          <p:cNvPr id="12" name="TextBox 1">
            <a:extLst>
              <a:ext uri="{FF2B5EF4-FFF2-40B4-BE49-F238E27FC236}">
                <a16:creationId xmlns:a16="http://schemas.microsoft.com/office/drawing/2014/main" id="{E9ED14E5-6258-9332-5C5B-2C788E1DFE86}"/>
              </a:ext>
            </a:extLst>
          </p:cNvPr>
          <p:cNvSpPr txBox="1"/>
          <p:nvPr/>
        </p:nvSpPr>
        <p:spPr>
          <a:xfrm>
            <a:off x="11257060" y="5365703"/>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[29]</a:t>
            </a:r>
          </a:p>
        </p:txBody>
      </p:sp>
    </p:spTree>
    <p:extLst>
      <p:ext uri="{BB962C8B-B14F-4D97-AF65-F5344CB8AC3E}">
        <p14:creationId xmlns:p14="http://schemas.microsoft.com/office/powerpoint/2010/main" val="201753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dirty="0">
                <a:latin typeface="Arial" panose="020B0604020202020204" pitchFamily="34" charset="0"/>
              </a:rPr>
              <a:t>Contents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lstStyle/>
          <a:p>
            <a:pPr marL="514350" indent="-514350">
              <a:buFont typeface="+mj-lt"/>
              <a:buAutoNum type="arabicPeriod"/>
            </a:pPr>
            <a:r>
              <a:rPr lang="en-GB" b="1" dirty="0">
                <a:latin typeface="Arial" panose="020B0604020202020204" pitchFamily="34" charset="0"/>
                <a:cs typeface="Arial" panose="020B0604020202020204" pitchFamily="34" charset="0"/>
              </a:rPr>
              <a:t>Introduction</a:t>
            </a:r>
          </a:p>
          <a:p>
            <a:pPr marL="971550" lvl="1" indent="-514350">
              <a:buFont typeface="+mj-lt"/>
              <a:buAutoNum type="alphaLcPeriod"/>
            </a:pPr>
            <a:r>
              <a:rPr lang="en-GB" dirty="0">
                <a:latin typeface="Arial" panose="020B0604020202020204" pitchFamily="34" charset="0"/>
                <a:cs typeface="Arial" panose="020B0604020202020204" pitchFamily="34" charset="0"/>
              </a:rPr>
              <a:t>Bioinspired Drones</a:t>
            </a:r>
          </a:p>
          <a:p>
            <a:pPr marL="971550" lvl="1" indent="-514350">
              <a:buFont typeface="+mj-lt"/>
              <a:buAutoNum type="alphaLcPeriod"/>
            </a:pPr>
            <a:r>
              <a:rPr lang="en-GB" dirty="0">
                <a:solidFill>
                  <a:schemeClr val="tx1"/>
                </a:solidFill>
                <a:latin typeface="Arial" panose="020B0604020202020204" pitchFamily="34" charset="0"/>
                <a:cs typeface="Arial" panose="020B0604020202020204" pitchFamily="34" charset="0"/>
              </a:rPr>
              <a:t>Neural Networks &amp; Verification </a:t>
            </a:r>
          </a:p>
          <a:p>
            <a:pPr marL="457200" lvl="1" indent="0">
              <a:buNone/>
            </a:pPr>
            <a:endParaRPr lang="en-GB" dirty="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GB" b="1" dirty="0">
                <a:latin typeface="Arial" panose="020B0604020202020204" pitchFamily="34" charset="0"/>
                <a:cs typeface="Arial" panose="020B0604020202020204" pitchFamily="34" charset="0"/>
              </a:rPr>
              <a:t>Research</a:t>
            </a:r>
          </a:p>
          <a:p>
            <a:pPr marL="971550" lvl="1" indent="-514350">
              <a:buFont typeface="+mj-lt"/>
              <a:buAutoNum type="alphaLcPeriod"/>
            </a:pPr>
            <a:r>
              <a:rPr lang="en-GB" dirty="0">
                <a:latin typeface="Arial" panose="020B0604020202020204" pitchFamily="34" charset="0"/>
                <a:cs typeface="Arial" panose="020B0604020202020204" pitchFamily="34" charset="0"/>
              </a:rPr>
              <a:t>Literature Review</a:t>
            </a:r>
          </a:p>
          <a:p>
            <a:pPr marL="971550" lvl="1" indent="-514350">
              <a:buFont typeface="+mj-lt"/>
              <a:buAutoNum type="alphaLcPeriod"/>
            </a:pPr>
            <a:r>
              <a:rPr lang="en-GB" dirty="0">
                <a:latin typeface="Arial" panose="020B0604020202020204" pitchFamily="34" charset="0"/>
                <a:cs typeface="Arial" panose="020B0604020202020204" pitchFamily="34" charset="0"/>
              </a:rPr>
              <a:t>Ongoing &amp; Future Work</a:t>
            </a:r>
          </a:p>
          <a:p>
            <a:pPr marL="457200" lvl="1" indent="0">
              <a:buNone/>
            </a:pPr>
            <a:endParaRPr lang="en-GB" dirty="0">
              <a:latin typeface="Arial" panose="020B0604020202020204" pitchFamily="34" charset="0"/>
              <a:cs typeface="Arial" panose="020B0604020202020204" pitchFamily="34" charset="0"/>
            </a:endParaRPr>
          </a:p>
          <a:p>
            <a:pPr marL="514350" indent="-514350">
              <a:buFont typeface="+mj-lt"/>
              <a:buAutoNum type="arabicPeriod"/>
            </a:pPr>
            <a:r>
              <a:rPr lang="en-GB" b="1" dirty="0">
                <a:latin typeface="Arial" panose="020B0604020202020204" pitchFamily="34" charset="0"/>
                <a:cs typeface="Arial" panose="020B0604020202020204" pitchFamily="34" charset="0"/>
              </a:rPr>
              <a:t>Conclusion</a:t>
            </a:r>
          </a:p>
        </p:txBody>
      </p:sp>
    </p:spTree>
    <p:extLst>
      <p:ext uri="{BB962C8B-B14F-4D97-AF65-F5344CB8AC3E}">
        <p14:creationId xmlns:p14="http://schemas.microsoft.com/office/powerpoint/2010/main" val="3354064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a:xfrm>
            <a:off x="838199" y="365125"/>
            <a:ext cx="10909041" cy="1325563"/>
          </a:xfrm>
        </p:spPr>
        <p:txBody>
          <a:bodyPr>
            <a:normAutofit/>
          </a:bodyPr>
          <a:lstStyle/>
          <a:p>
            <a:r>
              <a:rPr lang="en-GB" sz="3600" b="1" dirty="0">
                <a:latin typeface="Arial" panose="020B0604020202020204" pitchFamily="34" charset="0"/>
              </a:rPr>
              <a:t>2b – NNV for Control (Dandelion Drone) </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lstStyle/>
          <a:p>
            <a:r>
              <a:rPr lang="en-GB" b="1" dirty="0">
                <a:latin typeface="Arial" panose="020B0604020202020204" pitchFamily="34" charset="0"/>
                <a:cs typeface="Arial" panose="020B0604020202020204" pitchFamily="34" charset="0"/>
              </a:rPr>
              <a:t>Approach 2: Low-order simulations</a:t>
            </a:r>
          </a:p>
          <a:p>
            <a:r>
              <a:rPr lang="en-GB" dirty="0">
                <a:latin typeface="Arial" panose="020B0604020202020204" pitchFamily="34" charset="0"/>
                <a:cs typeface="Arial" panose="020B0604020202020204" pitchFamily="34" charset="0"/>
              </a:rPr>
              <a:t>Areas to explore:</a:t>
            </a:r>
          </a:p>
          <a:p>
            <a:pPr lvl="1"/>
            <a:r>
              <a:rPr lang="en-GB" dirty="0">
                <a:latin typeface="Arial" panose="020B0604020202020204" pitchFamily="34" charset="0"/>
                <a:cs typeface="Arial" panose="020B0604020202020204" pitchFamily="34" charset="0"/>
              </a:rPr>
              <a:t>Optimising model for drone</a:t>
            </a:r>
          </a:p>
          <a:p>
            <a:pPr lvl="1"/>
            <a:r>
              <a:rPr lang="en-GB" dirty="0">
                <a:latin typeface="Arial" panose="020B0604020202020204" pitchFamily="34" charset="0"/>
                <a:cs typeface="Arial" panose="020B0604020202020204" pitchFamily="34" charset="0"/>
              </a:rPr>
              <a:t>Attempt control methods</a:t>
            </a:r>
          </a:p>
          <a:p>
            <a:pPr lvl="1"/>
            <a:endParaRPr lang="en-GB" b="1"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Compared to CFD approach:</a:t>
            </a:r>
          </a:p>
          <a:p>
            <a:pPr lvl="1"/>
            <a:r>
              <a:rPr lang="en-GB" dirty="0">
                <a:latin typeface="Arial" panose="020B0604020202020204" pitchFamily="34" charset="0"/>
                <a:cs typeface="Arial" panose="020B0604020202020204" pitchFamily="34" charset="0"/>
              </a:rPr>
              <a:t>Less expertise required</a:t>
            </a:r>
          </a:p>
          <a:p>
            <a:pPr lvl="1"/>
            <a:r>
              <a:rPr lang="en-GB" dirty="0">
                <a:latin typeface="Arial" panose="020B0604020202020204" pitchFamily="34" charset="0"/>
                <a:cs typeface="Arial" panose="020B0604020202020204" pitchFamily="34" charset="0"/>
              </a:rPr>
              <a:t>Focus more on control</a:t>
            </a:r>
          </a:p>
          <a:p>
            <a:pPr lvl="1"/>
            <a:r>
              <a:rPr lang="en-GB" dirty="0">
                <a:latin typeface="Arial" panose="020B0604020202020204" pitchFamily="34" charset="0"/>
                <a:cs typeface="Arial" panose="020B0604020202020204" pitchFamily="34" charset="0"/>
              </a:rPr>
              <a:t>Possibly less accurate</a:t>
            </a:r>
          </a:p>
        </p:txBody>
      </p:sp>
      <p:sp>
        <p:nvSpPr>
          <p:cNvPr id="4" name="TextBox 1">
            <a:extLst>
              <a:ext uri="{FF2B5EF4-FFF2-40B4-BE49-F238E27FC236}">
                <a16:creationId xmlns:a16="http://schemas.microsoft.com/office/drawing/2014/main" id="{FB0E7432-C153-3C61-B982-DFFEC657D532}"/>
              </a:ext>
            </a:extLst>
          </p:cNvPr>
          <p:cNvSpPr txBox="1"/>
          <p:nvPr/>
        </p:nvSpPr>
        <p:spPr>
          <a:xfrm>
            <a:off x="10438166" y="1321356"/>
            <a:ext cx="9156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[18,30]</a:t>
            </a:r>
          </a:p>
        </p:txBody>
      </p:sp>
      <p:pic>
        <p:nvPicPr>
          <p:cNvPr id="6" name="Picture 5">
            <a:extLst>
              <a:ext uri="{FF2B5EF4-FFF2-40B4-BE49-F238E27FC236}">
                <a16:creationId xmlns:a16="http://schemas.microsoft.com/office/drawing/2014/main" id="{7DC0294E-C0F5-993F-5034-F38372493A71}"/>
              </a:ext>
            </a:extLst>
          </p:cNvPr>
          <p:cNvPicPr>
            <a:picLocks noChangeAspect="1"/>
          </p:cNvPicPr>
          <p:nvPr/>
        </p:nvPicPr>
        <p:blipFill>
          <a:blip r:embed="rId3"/>
          <a:stretch>
            <a:fillRect/>
          </a:stretch>
        </p:blipFill>
        <p:spPr>
          <a:xfrm>
            <a:off x="6459987" y="2338966"/>
            <a:ext cx="5732013" cy="3900393"/>
          </a:xfrm>
          <a:prstGeom prst="rect">
            <a:avLst/>
          </a:prstGeom>
        </p:spPr>
      </p:pic>
      <p:sp>
        <p:nvSpPr>
          <p:cNvPr id="7" name="TextBox 1">
            <a:extLst>
              <a:ext uri="{FF2B5EF4-FFF2-40B4-BE49-F238E27FC236}">
                <a16:creationId xmlns:a16="http://schemas.microsoft.com/office/drawing/2014/main" id="{A313F472-8CCE-6F4F-6C44-A302A2D00797}"/>
              </a:ext>
            </a:extLst>
          </p:cNvPr>
          <p:cNvSpPr txBox="1"/>
          <p:nvPr/>
        </p:nvSpPr>
        <p:spPr>
          <a:xfrm>
            <a:off x="10895983" y="6301756"/>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[30]</a:t>
            </a:r>
          </a:p>
        </p:txBody>
      </p:sp>
    </p:spTree>
    <p:extLst>
      <p:ext uri="{BB962C8B-B14F-4D97-AF65-F5344CB8AC3E}">
        <p14:creationId xmlns:p14="http://schemas.microsoft.com/office/powerpoint/2010/main" val="2761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8750-DC9F-E71D-E5B1-409BD446ED7F}"/>
              </a:ext>
            </a:extLst>
          </p:cNvPr>
          <p:cNvSpPr>
            <a:spLocks noGrp="1"/>
          </p:cNvSpPr>
          <p:nvPr>
            <p:ph type="title"/>
          </p:nvPr>
        </p:nvSpPr>
        <p:spPr/>
        <p:txBody>
          <a:bodyPr/>
          <a:lstStyle/>
          <a:p>
            <a:r>
              <a:rPr lang="en-GB" b="1" dirty="0"/>
              <a:t>Section 3</a:t>
            </a:r>
          </a:p>
        </p:txBody>
      </p:sp>
      <p:sp>
        <p:nvSpPr>
          <p:cNvPr id="3" name="Text Placeholder 2">
            <a:extLst>
              <a:ext uri="{FF2B5EF4-FFF2-40B4-BE49-F238E27FC236}">
                <a16:creationId xmlns:a16="http://schemas.microsoft.com/office/drawing/2014/main" id="{D1A9FBF2-2A94-FDE2-B90A-180EA9E7653D}"/>
              </a:ext>
            </a:extLst>
          </p:cNvPr>
          <p:cNvSpPr>
            <a:spLocks noGrp="1"/>
          </p:cNvSpPr>
          <p:nvPr>
            <p:ph type="body" idx="1"/>
          </p:nvPr>
        </p:nvSpPr>
        <p:spPr/>
        <p:txBody>
          <a:bodyPr/>
          <a:lstStyle/>
          <a:p>
            <a:r>
              <a:rPr lang="en-GB" dirty="0">
                <a:solidFill>
                  <a:schemeClr val="tx1"/>
                </a:solidFill>
                <a:latin typeface="Arial" panose="020B0604020202020204" pitchFamily="34" charset="0"/>
                <a:cs typeface="Arial" panose="020B0604020202020204" pitchFamily="34" charset="0"/>
              </a:rPr>
              <a:t>Conclusion</a:t>
            </a:r>
          </a:p>
        </p:txBody>
      </p:sp>
      <p:pic>
        <p:nvPicPr>
          <p:cNvPr id="6" name="Picture 5">
            <a:extLst>
              <a:ext uri="{FF2B5EF4-FFF2-40B4-BE49-F238E27FC236}">
                <a16:creationId xmlns:a16="http://schemas.microsoft.com/office/drawing/2014/main" id="{BA612F33-30F1-52E2-3798-81B32F58C9CD}"/>
              </a:ext>
            </a:extLst>
          </p:cNvPr>
          <p:cNvPicPr>
            <a:picLocks noChangeAspect="1"/>
          </p:cNvPicPr>
          <p:nvPr/>
        </p:nvPicPr>
        <p:blipFill>
          <a:blip r:embed="rId3"/>
          <a:stretch>
            <a:fillRect/>
          </a:stretch>
        </p:blipFill>
        <p:spPr>
          <a:xfrm>
            <a:off x="5225143" y="463858"/>
            <a:ext cx="6966857" cy="5930284"/>
          </a:xfrm>
          <a:prstGeom prst="rect">
            <a:avLst/>
          </a:prstGeom>
        </p:spPr>
      </p:pic>
      <p:sp>
        <p:nvSpPr>
          <p:cNvPr id="7" name="TextBox 1">
            <a:extLst>
              <a:ext uri="{FF2B5EF4-FFF2-40B4-BE49-F238E27FC236}">
                <a16:creationId xmlns:a16="http://schemas.microsoft.com/office/drawing/2014/main" id="{B6CB08D5-1B14-1DAB-214E-3E3A35058DB6}"/>
              </a:ext>
            </a:extLst>
          </p:cNvPr>
          <p:cNvSpPr txBox="1"/>
          <p:nvPr/>
        </p:nvSpPr>
        <p:spPr>
          <a:xfrm>
            <a:off x="4758349" y="6024810"/>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430846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3 - Objectives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normAutofit/>
          </a:bodyPr>
          <a:lstStyle/>
          <a:p>
            <a:r>
              <a:rPr lang="en-GB" dirty="0">
                <a:latin typeface="Arial" panose="020B0604020202020204" pitchFamily="34" charset="0"/>
                <a:cs typeface="Arial" panose="020B0604020202020204" pitchFamily="34" charset="0"/>
              </a:rPr>
              <a:t>Research NN verification literature and toolkits​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How can NNs be implemented into control systems:​</a:t>
            </a:r>
          </a:p>
          <a:p>
            <a:pPr lvl="1"/>
            <a:r>
              <a:rPr lang="en-GB" dirty="0">
                <a:latin typeface="Arial" panose="020B0604020202020204" pitchFamily="34" charset="0"/>
                <a:cs typeface="Arial" panose="020B0604020202020204" pitchFamily="34" charset="0"/>
              </a:rPr>
              <a:t>for bioinspired flying robots?​</a:t>
            </a:r>
          </a:p>
          <a:p>
            <a:pPr lvl="1"/>
            <a:r>
              <a:rPr lang="en-GB" dirty="0">
                <a:latin typeface="Arial" panose="020B0604020202020204" pitchFamily="34" charset="0"/>
                <a:cs typeface="Arial" panose="020B0604020202020204" pitchFamily="34" charset="0"/>
              </a:rPr>
              <a:t>for mobile robots in general?​</a:t>
            </a:r>
          </a:p>
          <a:p>
            <a:pPr lvl="1"/>
            <a:endParaRPr lang="en-GB" sz="2800"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What verification properties are important?​ What can or should be verifiable?</a:t>
            </a:r>
          </a:p>
        </p:txBody>
      </p:sp>
    </p:spTree>
    <p:extLst>
      <p:ext uri="{BB962C8B-B14F-4D97-AF65-F5344CB8AC3E}">
        <p14:creationId xmlns:p14="http://schemas.microsoft.com/office/powerpoint/2010/main" val="30426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3 – Closing Statement</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p:txBody>
          <a:bodyPr/>
          <a:lstStyle/>
          <a:p>
            <a:r>
              <a:rPr lang="en-GB" dirty="0">
                <a:latin typeface="Arial" panose="020B0604020202020204" pitchFamily="34" charset="0"/>
                <a:cs typeface="Arial" panose="020B0604020202020204" pitchFamily="34" charset="0"/>
              </a:rPr>
              <a:t>Bioinspired drones could have many applications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Safety and robustness of control are critical – and difficult to achieve for complex tasks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Neural Network Verification could facilitate better, safer technology implementations </a:t>
            </a:r>
          </a:p>
        </p:txBody>
      </p:sp>
    </p:spTree>
    <p:extLst>
      <p:ext uri="{BB962C8B-B14F-4D97-AF65-F5344CB8AC3E}">
        <p14:creationId xmlns:p14="http://schemas.microsoft.com/office/powerpoint/2010/main" val="299818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8B78-BBA1-AD67-5DB9-D948DC48B257}"/>
              </a:ext>
            </a:extLst>
          </p:cNvPr>
          <p:cNvSpPr>
            <a:spLocks noGrp="1"/>
          </p:cNvSpPr>
          <p:nvPr>
            <p:ph type="title"/>
          </p:nvPr>
        </p:nvSpPr>
        <p:spPr/>
        <p:txBody>
          <a:bodyPr/>
          <a:lstStyle/>
          <a:p>
            <a:r>
              <a:rPr lang="en-GB" b="1" dirty="0"/>
              <a:t>References 1</a:t>
            </a:r>
          </a:p>
        </p:txBody>
      </p:sp>
      <p:sp>
        <p:nvSpPr>
          <p:cNvPr id="3" name="Content Placeholder 2">
            <a:extLst>
              <a:ext uri="{FF2B5EF4-FFF2-40B4-BE49-F238E27FC236}">
                <a16:creationId xmlns:a16="http://schemas.microsoft.com/office/drawing/2014/main" id="{BFD656DE-06FB-7269-A099-03E0EFD21848}"/>
              </a:ext>
            </a:extLst>
          </p:cNvPr>
          <p:cNvSpPr>
            <a:spLocks noGrp="1"/>
          </p:cNvSpPr>
          <p:nvPr>
            <p:ph idx="1"/>
          </p:nvPr>
        </p:nvSpPr>
        <p:spPr/>
        <p:txBody>
          <a:bodyPr numCol="2">
            <a:normAutofit/>
          </a:bodyPr>
          <a:lstStyle/>
          <a:p>
            <a:pPr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Festo Ltd. </a:t>
            </a:r>
            <a:r>
              <a:rPr lang="en-GB" sz="1000" i="1" dirty="0" err="1">
                <a:solidFill>
                  <a:srgbClr val="000000"/>
                </a:solidFill>
                <a:latin typeface="Arial" panose="020B0604020202020204" pitchFamily="34" charset="0"/>
              </a:rPr>
              <a:t>eMotionButterflies</a:t>
            </a:r>
            <a:r>
              <a:rPr lang="en-GB" sz="1000" dirty="0">
                <a:solidFill>
                  <a:srgbClr val="000000"/>
                </a:solidFill>
                <a:latin typeface="Arial" panose="020B0604020202020204" pitchFamily="34" charset="0"/>
              </a:rPr>
              <a:t> (2023) </a:t>
            </a:r>
            <a:r>
              <a:rPr lang="en-GB" sz="1000" u="sng" dirty="0">
                <a:solidFill>
                  <a:srgbClr val="0563C1"/>
                </a:solidFill>
                <a:latin typeface="Arial" panose="020B0604020202020204" pitchFamily="34" charset="0"/>
                <a:hlinkClick r:id="rId3"/>
              </a:rPr>
              <a:t>www.festo.com/gb/en/e/about-festo/research-and-development/bionic-learning-network/highlights-from-2015-to-2017/emotionbutterflies-id_33454/</a:t>
            </a:r>
            <a:r>
              <a:rPr lang="en-GB" sz="1000" dirty="0">
                <a:solidFill>
                  <a:srgbClr val="000000"/>
                </a:solidFill>
                <a:latin typeface="Arial" panose="020B0604020202020204" pitchFamily="34" charset="0"/>
              </a:rPr>
              <a:t>​</a:t>
            </a: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AlexNail.me. </a:t>
            </a:r>
            <a:r>
              <a:rPr lang="en-GB" sz="1000" i="1" dirty="0">
                <a:solidFill>
                  <a:srgbClr val="000000"/>
                </a:solidFill>
                <a:latin typeface="Arial" panose="020B0604020202020204" pitchFamily="34" charset="0"/>
              </a:rPr>
              <a:t>NN-SVG</a:t>
            </a:r>
            <a:r>
              <a:rPr lang="en-GB" sz="1000" dirty="0">
                <a:solidFill>
                  <a:srgbClr val="000000"/>
                </a:solidFill>
                <a:latin typeface="Arial" panose="020B0604020202020204" pitchFamily="34" charset="0"/>
              </a:rPr>
              <a:t> (2023) </a:t>
            </a:r>
            <a:r>
              <a:rPr lang="en-GB" sz="1000" dirty="0">
                <a:solidFill>
                  <a:srgbClr val="000000"/>
                </a:solidFill>
                <a:latin typeface="Arial" panose="020B0604020202020204" pitchFamily="34" charset="0"/>
                <a:hlinkClick r:id="rId4"/>
              </a:rPr>
              <a:t>alexlenail.me/NN-SVG/</a:t>
            </a:r>
            <a:endParaRPr lang="en-GB" sz="1000"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Union County Falcon Camera. </a:t>
            </a:r>
            <a:r>
              <a:rPr lang="en-GB" sz="1000" b="0" i="1" u="none" strike="noStrike" dirty="0">
                <a:solidFill>
                  <a:srgbClr val="000000"/>
                </a:solidFill>
                <a:effectLst/>
                <a:latin typeface="Arial" panose="020B0604020202020204" pitchFamily="34" charset="0"/>
              </a:rPr>
              <a:t>Education</a:t>
            </a:r>
            <a:r>
              <a:rPr lang="en-GB" sz="1000" b="0" u="none" strike="noStrike" dirty="0">
                <a:solidFill>
                  <a:srgbClr val="000000"/>
                </a:solidFill>
                <a:effectLst/>
                <a:latin typeface="Arial" panose="020B0604020202020204" pitchFamily="34" charset="0"/>
              </a:rPr>
              <a:t> (2023) </a:t>
            </a:r>
            <a:r>
              <a:rPr lang="en-GB" sz="1000" b="0" u="none" strike="noStrike" dirty="0">
                <a:solidFill>
                  <a:srgbClr val="000000"/>
                </a:solidFill>
                <a:effectLst/>
                <a:latin typeface="Arial" panose="020B0604020202020204" pitchFamily="34" charset="0"/>
                <a:hlinkClick r:id="rId5"/>
              </a:rPr>
              <a:t>ucnj.org/falcon-camera/education/</a:t>
            </a:r>
            <a:endParaRPr lang="en-GB" sz="1000"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F Sherwin. </a:t>
            </a:r>
            <a:r>
              <a:rPr lang="en-GB" sz="1000" i="1" dirty="0">
                <a:solidFill>
                  <a:srgbClr val="000000"/>
                </a:solidFill>
                <a:latin typeface="Arial" panose="020B0604020202020204" pitchFamily="34" charset="0"/>
              </a:rPr>
              <a:t>How Did the Bat Get Its Wings? </a:t>
            </a:r>
            <a:r>
              <a:rPr lang="en-GB" sz="1000" dirty="0">
                <a:solidFill>
                  <a:srgbClr val="000000"/>
                </a:solidFill>
                <a:latin typeface="Arial" panose="020B0604020202020204" pitchFamily="34" charset="0"/>
              </a:rPr>
              <a:t>(2022) </a:t>
            </a:r>
            <a:r>
              <a:rPr lang="en-GB" sz="1000" dirty="0">
                <a:solidFill>
                  <a:srgbClr val="000000"/>
                </a:solidFill>
                <a:latin typeface="Arial" panose="020B0604020202020204" pitchFamily="34" charset="0"/>
                <a:hlinkClick r:id="rId6"/>
              </a:rPr>
              <a:t>www.icr.org/article/how-bat-get-its-wings</a:t>
            </a:r>
            <a:endParaRPr lang="en-GB" sz="1000" b="0" i="0" u="none" strike="noStrike"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P </a:t>
            </a:r>
            <a:r>
              <a:rPr lang="en-GB" sz="1000" dirty="0" err="1">
                <a:solidFill>
                  <a:srgbClr val="000000"/>
                </a:solidFill>
                <a:latin typeface="Arial" panose="020B0604020202020204" pitchFamily="34" charset="0"/>
              </a:rPr>
              <a:t>Nuij</a:t>
            </a:r>
            <a:r>
              <a:rPr lang="en-GB" sz="1000" dirty="0">
                <a:solidFill>
                  <a:srgbClr val="000000"/>
                </a:solidFill>
                <a:latin typeface="Arial" panose="020B0604020202020204" pitchFamily="34" charset="0"/>
              </a:rPr>
              <a:t>. </a:t>
            </a:r>
            <a:r>
              <a:rPr lang="en-GB" sz="1000" i="1" dirty="0">
                <a:solidFill>
                  <a:srgbClr val="000000"/>
                </a:solidFill>
                <a:latin typeface="Arial" panose="020B0604020202020204" pitchFamily="34" charset="0"/>
              </a:rPr>
              <a:t>brown and white eagle on brown tree branch during daytime</a:t>
            </a:r>
            <a:r>
              <a:rPr lang="en-GB" sz="1000" dirty="0">
                <a:solidFill>
                  <a:srgbClr val="000000"/>
                </a:solidFill>
                <a:latin typeface="Arial" panose="020B0604020202020204" pitchFamily="34" charset="0"/>
              </a:rPr>
              <a:t> (2020) </a:t>
            </a:r>
            <a:r>
              <a:rPr lang="en-GB" sz="1000" dirty="0">
                <a:solidFill>
                  <a:srgbClr val="000000"/>
                </a:solidFill>
                <a:latin typeface="Arial" panose="020B0604020202020204" pitchFamily="34" charset="0"/>
                <a:hlinkClick r:id="rId7"/>
              </a:rPr>
              <a:t>unsplash.com/photos/brown-and-white-eagle-on-brown-tree-branch-during-daytime-MybAB_akyF8</a:t>
            </a:r>
            <a:endParaRPr lang="en-GB" sz="1000" b="0" i="0" u="none" strike="noStrike"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err="1">
                <a:solidFill>
                  <a:srgbClr val="000000"/>
                </a:solidFill>
                <a:effectLst/>
                <a:latin typeface="Arial" panose="020B0604020202020204" pitchFamily="34" charset="0"/>
              </a:rPr>
              <a:t>CGZarvandi</a:t>
            </a:r>
            <a:r>
              <a:rPr lang="en-GB" sz="1000" b="0" i="0" u="none" strike="noStrike" dirty="0">
                <a:solidFill>
                  <a:srgbClr val="000000"/>
                </a:solidFill>
                <a:effectLst/>
                <a:latin typeface="Arial" panose="020B0604020202020204" pitchFamily="34" charset="0"/>
              </a:rPr>
              <a:t>. </a:t>
            </a:r>
            <a:r>
              <a:rPr lang="en-GB" sz="1000" b="0" i="1" u="none" strike="noStrike" dirty="0">
                <a:solidFill>
                  <a:srgbClr val="000000"/>
                </a:solidFill>
                <a:effectLst/>
                <a:latin typeface="Arial" panose="020B0604020202020204" pitchFamily="34" charset="0"/>
              </a:rPr>
              <a:t>3D Maple Seed </a:t>
            </a:r>
            <a:r>
              <a:rPr lang="en-GB" sz="1000" b="0" i="0" u="none" strike="noStrike" dirty="0">
                <a:solidFill>
                  <a:srgbClr val="000000"/>
                </a:solidFill>
                <a:effectLst/>
                <a:latin typeface="Arial" panose="020B0604020202020204" pitchFamily="34" charset="0"/>
              </a:rPr>
              <a:t>(2023) </a:t>
            </a:r>
            <a:r>
              <a:rPr lang="en-GB" sz="1000" b="0" i="0" u="none" strike="noStrike" dirty="0">
                <a:solidFill>
                  <a:srgbClr val="000000"/>
                </a:solidFill>
                <a:effectLst/>
                <a:latin typeface="Arial" panose="020B0604020202020204" pitchFamily="34" charset="0"/>
                <a:hlinkClick r:id="rId8"/>
              </a:rPr>
              <a:t>www.turbosquid.com/3d-models/3d-maple-seed-1404033</a:t>
            </a:r>
            <a:endParaRPr lang="en-GB" sz="1000" b="0" i="0" u="none" strike="noStrike"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A </a:t>
            </a:r>
            <a:r>
              <a:rPr lang="en-GB" sz="1000" b="0" i="0" u="none" strike="noStrike" dirty="0" err="1">
                <a:solidFill>
                  <a:srgbClr val="000000"/>
                </a:solidFill>
                <a:effectLst/>
                <a:latin typeface="Arial" panose="020B0604020202020204" pitchFamily="34" charset="0"/>
              </a:rPr>
              <a:t>Malewar</a:t>
            </a:r>
            <a:r>
              <a:rPr lang="en-GB" sz="1000" b="0" i="0" u="none" strike="noStrike" dirty="0">
                <a:solidFill>
                  <a:srgbClr val="000000"/>
                </a:solidFill>
                <a:effectLst/>
                <a:latin typeface="Arial" panose="020B0604020202020204" pitchFamily="34" charset="0"/>
              </a:rPr>
              <a:t>. </a:t>
            </a:r>
            <a:r>
              <a:rPr lang="en-GB" sz="1000" b="0" i="1" u="none" strike="noStrike" dirty="0" err="1">
                <a:solidFill>
                  <a:srgbClr val="000000"/>
                </a:solidFill>
                <a:effectLst/>
                <a:latin typeface="Arial" panose="020B0604020202020204" pitchFamily="34" charset="0"/>
              </a:rPr>
              <a:t>BionicSwift</a:t>
            </a:r>
            <a:r>
              <a:rPr lang="en-GB" sz="1000" b="0" i="1" u="none" strike="noStrike" dirty="0">
                <a:solidFill>
                  <a:srgbClr val="000000"/>
                </a:solidFill>
                <a:effectLst/>
                <a:latin typeface="Arial" panose="020B0604020202020204" pitchFamily="34" charset="0"/>
              </a:rPr>
              <a:t>, an ultralight bionic bird from Festo that flies like real birds </a:t>
            </a:r>
            <a:r>
              <a:rPr lang="en-GB" sz="1000" b="0" i="0" u="none" strike="noStrike" dirty="0">
                <a:solidFill>
                  <a:srgbClr val="000000"/>
                </a:solidFill>
                <a:effectLst/>
                <a:latin typeface="Arial" panose="020B0604020202020204" pitchFamily="34" charset="0"/>
              </a:rPr>
              <a:t>(2020) </a:t>
            </a:r>
            <a:r>
              <a:rPr lang="en-GB" sz="1000" b="0" i="0" u="sng" strike="noStrike" dirty="0">
                <a:solidFill>
                  <a:srgbClr val="0563C1"/>
                </a:solidFill>
                <a:effectLst/>
                <a:latin typeface="Arial" panose="020B0604020202020204" pitchFamily="34" charset="0"/>
                <a:hlinkClick r:id="rId9"/>
              </a:rPr>
              <a:t>www.inceptivemind.com/festo-bionicswift-bionic-bird-artificial-feather/14179/</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L </a:t>
            </a:r>
            <a:r>
              <a:rPr lang="en-GB" sz="1000" dirty="0" err="1">
                <a:solidFill>
                  <a:srgbClr val="000000"/>
                </a:solidFill>
                <a:latin typeface="Arial" panose="020B0604020202020204" pitchFamily="34" charset="0"/>
              </a:rPr>
              <a:t>Oliwenstein</a:t>
            </a:r>
            <a:r>
              <a:rPr lang="en-GB" sz="1000" dirty="0">
                <a:solidFill>
                  <a:srgbClr val="000000"/>
                </a:solidFill>
                <a:latin typeface="Arial" panose="020B0604020202020204" pitchFamily="34" charset="0"/>
              </a:rPr>
              <a:t>, R Perkins. </a:t>
            </a:r>
            <a:r>
              <a:rPr lang="en-GB" sz="1000" i="1" dirty="0">
                <a:solidFill>
                  <a:srgbClr val="000000"/>
                </a:solidFill>
                <a:latin typeface="Arial" panose="020B0604020202020204" pitchFamily="34" charset="0"/>
              </a:rPr>
              <a:t>Bots on the Move </a:t>
            </a:r>
            <a:r>
              <a:rPr lang="en-GB" sz="1000" dirty="0">
                <a:solidFill>
                  <a:srgbClr val="000000"/>
                </a:solidFill>
                <a:latin typeface="Arial" panose="020B0604020202020204" pitchFamily="34" charset="0"/>
              </a:rPr>
              <a:t>(2017) </a:t>
            </a:r>
            <a:r>
              <a:rPr lang="en-GB" sz="1000" dirty="0">
                <a:solidFill>
                  <a:srgbClr val="000000"/>
                </a:solidFill>
                <a:latin typeface="Arial" panose="020B0604020202020204" pitchFamily="34" charset="0"/>
                <a:hlinkClick r:id="rId10"/>
              </a:rPr>
              <a:t>magazine.caltech.edu/post/bots-on-move</a:t>
            </a:r>
            <a:endParaRPr lang="en-GB" sz="1000"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b="0" i="0" dirty="0">
                <a:solidFill>
                  <a:srgbClr val="000000"/>
                </a:solidFill>
                <a:effectLst/>
                <a:latin typeface="Arial" panose="020B0604020202020204" pitchFamily="34" charset="0"/>
              </a:rPr>
              <a:t>University Of </a:t>
            </a:r>
            <a:r>
              <a:rPr lang="en-GB" sz="1000" b="0" i="0" dirty="0" err="1">
                <a:solidFill>
                  <a:srgbClr val="000000"/>
                </a:solidFill>
                <a:effectLst/>
                <a:latin typeface="Arial" panose="020B0604020202020204" pitchFamily="34" charset="0"/>
              </a:rPr>
              <a:t>Gronigen</a:t>
            </a:r>
            <a:r>
              <a:rPr lang="en-GB" sz="1000" b="0" i="0" dirty="0">
                <a:solidFill>
                  <a:srgbClr val="000000"/>
                </a:solidFill>
                <a:effectLst/>
                <a:latin typeface="Arial" panose="020B0604020202020204" pitchFamily="34" charset="0"/>
              </a:rPr>
              <a:t>. </a:t>
            </a:r>
            <a:r>
              <a:rPr lang="en-GB" sz="1000" b="0" i="1" dirty="0">
                <a:solidFill>
                  <a:srgbClr val="000000"/>
                </a:solidFill>
                <a:effectLst/>
                <a:latin typeface="Arial" panose="020B0604020202020204" pitchFamily="34" charset="0"/>
              </a:rPr>
              <a:t>Engineers create perching bird-like robot</a:t>
            </a:r>
            <a:r>
              <a:rPr lang="en-GB" sz="1000" b="0" i="0" dirty="0">
                <a:solidFill>
                  <a:srgbClr val="000000"/>
                </a:solidFill>
                <a:effectLst/>
                <a:latin typeface="Arial" panose="020B0604020202020204" pitchFamily="34" charset="0"/>
              </a:rPr>
              <a:t> (2021) </a:t>
            </a:r>
            <a:r>
              <a:rPr lang="en-GB" sz="1000" b="0" i="0" dirty="0">
                <a:solidFill>
                  <a:srgbClr val="000000"/>
                </a:solidFill>
                <a:effectLst/>
                <a:latin typeface="Arial" panose="020B0604020202020204" pitchFamily="34" charset="0"/>
                <a:hlinkClick r:id="rId11"/>
              </a:rPr>
              <a:t>www.rug.nl/research/esrig/news/2021/engineers-create-perching-bird-like-robot?lang=en</a:t>
            </a:r>
            <a:endParaRPr lang="en-GB" sz="1000" b="0" i="0"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dirty="0">
                <a:solidFill>
                  <a:srgbClr val="000000"/>
                </a:solidFill>
                <a:effectLst/>
                <a:latin typeface="Arial" panose="020B0604020202020204" pitchFamily="34" charset="0"/>
              </a:rPr>
              <a:t>K </a:t>
            </a:r>
            <a:r>
              <a:rPr lang="en-GB" sz="1000" b="0" i="0" dirty="0" err="1">
                <a:solidFill>
                  <a:srgbClr val="000000"/>
                </a:solidFill>
                <a:effectLst/>
                <a:latin typeface="Arial" panose="020B0604020202020204" pitchFamily="34" charset="0"/>
              </a:rPr>
              <a:t>Fregene</a:t>
            </a:r>
            <a:r>
              <a:rPr lang="en-GB" sz="1000" b="0" i="0" dirty="0">
                <a:solidFill>
                  <a:srgbClr val="000000"/>
                </a:solidFill>
                <a:effectLst/>
                <a:latin typeface="Arial" panose="020B0604020202020204" pitchFamily="34" charset="0"/>
              </a:rPr>
              <a:t>, D Sharp, C Bolden, J King, C </a:t>
            </a:r>
            <a:r>
              <a:rPr lang="en-GB" sz="1000" b="0" i="0" dirty="0" err="1">
                <a:solidFill>
                  <a:srgbClr val="000000"/>
                </a:solidFill>
                <a:effectLst/>
                <a:latin typeface="Arial" panose="020B0604020202020204" pitchFamily="34" charset="0"/>
              </a:rPr>
              <a:t>Stoneking</a:t>
            </a:r>
            <a:r>
              <a:rPr lang="en-GB" sz="1000" b="0" i="0" dirty="0">
                <a:solidFill>
                  <a:srgbClr val="000000"/>
                </a:solidFill>
                <a:effectLst/>
                <a:latin typeface="Arial" panose="020B0604020202020204" pitchFamily="34" charset="0"/>
              </a:rPr>
              <a:t>, S Jameson. </a:t>
            </a:r>
            <a:r>
              <a:rPr lang="en-GB" sz="1000" b="0" i="1" dirty="0">
                <a:solidFill>
                  <a:srgbClr val="000000"/>
                </a:solidFill>
                <a:effectLst/>
                <a:latin typeface="Arial" panose="020B0604020202020204" pitchFamily="34" charset="0"/>
              </a:rPr>
              <a:t>AUTONOMOUS GUIDANCE AND CONTROL OF A BIOMIMETIC SINGLE-WING MAV </a:t>
            </a:r>
            <a:r>
              <a:rPr lang="en-GB" sz="1000" b="0" i="0" dirty="0">
                <a:solidFill>
                  <a:srgbClr val="000000"/>
                </a:solidFill>
                <a:effectLst/>
                <a:latin typeface="Arial" panose="020B0604020202020204" pitchFamily="34" charset="0"/>
              </a:rPr>
              <a:t>(2010) </a:t>
            </a:r>
            <a:r>
              <a:rPr lang="en-GB" sz="1000" b="0" i="0" dirty="0">
                <a:solidFill>
                  <a:srgbClr val="000000"/>
                </a:solidFill>
                <a:effectLst/>
                <a:latin typeface="Arial" panose="020B0604020202020204" pitchFamily="34" charset="0"/>
                <a:hlinkClick r:id="rId12"/>
              </a:rPr>
              <a:t>www.researchgate.net/publication/265237525_AUTONOMOUS_GUIDANCE_AND_CONTROL_OF_A_BIOMIMETIC_SINGLE-WING_MAV</a:t>
            </a:r>
            <a:endParaRPr lang="en-GB" sz="1000" b="0" i="0"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S Tanaka, A </a:t>
            </a:r>
            <a:r>
              <a:rPr lang="en-GB" sz="1000" dirty="0" err="1">
                <a:solidFill>
                  <a:srgbClr val="000000"/>
                </a:solidFill>
                <a:latin typeface="Arial" panose="020B0604020202020204" pitchFamily="34" charset="0"/>
              </a:rPr>
              <a:t>Asignacion</a:t>
            </a:r>
            <a:r>
              <a:rPr lang="en-GB" sz="1000" dirty="0">
                <a:solidFill>
                  <a:srgbClr val="000000"/>
                </a:solidFill>
                <a:latin typeface="Arial" panose="020B0604020202020204" pitchFamily="34" charset="0"/>
              </a:rPr>
              <a:t>, T </a:t>
            </a:r>
            <a:r>
              <a:rPr lang="en-GB" sz="1000" dirty="0" err="1">
                <a:solidFill>
                  <a:srgbClr val="000000"/>
                </a:solidFill>
                <a:latin typeface="Arial" panose="020B0604020202020204" pitchFamily="34" charset="0"/>
              </a:rPr>
              <a:t>Nakuta</a:t>
            </a:r>
            <a:r>
              <a:rPr lang="en-GB" sz="1000" dirty="0">
                <a:solidFill>
                  <a:srgbClr val="000000"/>
                </a:solidFill>
                <a:latin typeface="Arial" panose="020B0604020202020204" pitchFamily="34" charset="0"/>
              </a:rPr>
              <a:t>, S Suzuki, H Liu. </a:t>
            </a:r>
            <a:r>
              <a:rPr lang="en-GB" sz="1000" i="1" dirty="0">
                <a:solidFill>
                  <a:srgbClr val="000000"/>
                </a:solidFill>
                <a:latin typeface="Arial" panose="020B0604020202020204" pitchFamily="34" charset="0"/>
              </a:rPr>
              <a:t>Review of Biomimetic Approaches for Drones </a:t>
            </a:r>
            <a:r>
              <a:rPr lang="en-GB" sz="1000" dirty="0">
                <a:solidFill>
                  <a:srgbClr val="000000"/>
                </a:solidFill>
                <a:latin typeface="Arial" panose="020B0604020202020204" pitchFamily="34" charset="0"/>
              </a:rPr>
              <a:t>(2022) </a:t>
            </a:r>
            <a:r>
              <a:rPr lang="en-GB" sz="1000" dirty="0">
                <a:solidFill>
                  <a:srgbClr val="000000"/>
                </a:solidFill>
                <a:latin typeface="Arial" panose="020B0604020202020204" pitchFamily="34" charset="0"/>
                <a:hlinkClick r:id="rId13"/>
              </a:rPr>
              <a:t>www.mdpi.com/2504-446X/6/11/320</a:t>
            </a:r>
            <a:endParaRPr lang="en-GB" sz="1000"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b="0" i="0" dirty="0">
                <a:solidFill>
                  <a:srgbClr val="000000"/>
                </a:solidFill>
                <a:effectLst/>
                <a:latin typeface="Arial" panose="020B0604020202020204" pitchFamily="34" charset="0"/>
              </a:rPr>
              <a:t>J Han, Y Han, H Yang, S Lee, E Lee. </a:t>
            </a:r>
            <a:r>
              <a:rPr lang="en-GB" sz="1000" b="0" i="1" dirty="0">
                <a:solidFill>
                  <a:srgbClr val="000000"/>
                </a:solidFill>
                <a:effectLst/>
                <a:latin typeface="Arial" panose="020B0604020202020204" pitchFamily="34" charset="0"/>
              </a:rPr>
              <a:t>A Review of Flapping Mechanisms for Avian-Inspired Flapping-Wing Air Vehicles </a:t>
            </a:r>
            <a:r>
              <a:rPr lang="en-GB" sz="1000" b="0" dirty="0">
                <a:solidFill>
                  <a:srgbClr val="000000"/>
                </a:solidFill>
                <a:effectLst/>
                <a:latin typeface="Arial" panose="020B0604020202020204" pitchFamily="34" charset="0"/>
              </a:rPr>
              <a:t>(2023) </a:t>
            </a:r>
            <a:r>
              <a:rPr lang="en-GB" sz="1000" b="0" dirty="0">
                <a:solidFill>
                  <a:srgbClr val="000000"/>
                </a:solidFill>
                <a:effectLst/>
                <a:latin typeface="Arial" panose="020B0604020202020204" pitchFamily="34" charset="0"/>
                <a:hlinkClick r:id="rId14"/>
              </a:rPr>
              <a:t>www.mdpi.com/2226-4310/10/6/554</a:t>
            </a:r>
            <a:endParaRPr lang="en-GB" sz="1000" b="0"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Flapper Drones. </a:t>
            </a:r>
            <a:r>
              <a:rPr lang="en-GB" sz="1000" b="0" i="1" u="none" strike="noStrike" dirty="0">
                <a:solidFill>
                  <a:srgbClr val="000000"/>
                </a:solidFill>
                <a:effectLst/>
                <a:latin typeface="Arial" panose="020B0604020202020204" pitchFamily="34" charset="0"/>
              </a:rPr>
              <a:t>Collision Tolerance | Flapper Nimble+ vs quadcopter </a:t>
            </a:r>
            <a:r>
              <a:rPr lang="en-GB" sz="1000" b="0" i="0" u="none" strike="noStrike" dirty="0">
                <a:solidFill>
                  <a:srgbClr val="000000"/>
                </a:solidFill>
                <a:effectLst/>
                <a:latin typeface="Arial" panose="020B0604020202020204" pitchFamily="34" charset="0"/>
              </a:rPr>
              <a:t>(2023) </a:t>
            </a:r>
            <a:r>
              <a:rPr lang="en-GB" sz="1000" b="0" i="0" u="none" strike="noStrike" dirty="0">
                <a:solidFill>
                  <a:srgbClr val="000000"/>
                </a:solidFill>
                <a:effectLst/>
                <a:latin typeface="Arial" panose="020B0604020202020204" pitchFamily="34" charset="0"/>
                <a:hlinkClick r:id="rId15"/>
              </a:rPr>
              <a:t>www.youtube.com/watch?v=90Y8eRSLp7Q&amp;t=14s</a:t>
            </a:r>
            <a:endParaRPr lang="en-GB" sz="1000" b="0" i="0" u="none" strike="noStrike" dirty="0">
              <a:solidFill>
                <a:srgbClr val="000000"/>
              </a:solidFill>
              <a:effectLst/>
              <a:latin typeface="Arial" panose="020B0604020202020204" pitchFamily="34" charset="0"/>
            </a:endParaRPr>
          </a:p>
          <a:p>
            <a:pPr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A Johnson. </a:t>
            </a:r>
            <a:r>
              <a:rPr lang="en-GB" sz="1000" i="1" dirty="0">
                <a:solidFill>
                  <a:srgbClr val="000000"/>
                </a:solidFill>
                <a:latin typeface="Arial" panose="020B0604020202020204" pitchFamily="34" charset="0"/>
              </a:rPr>
              <a:t>Dynamic-Mesh CFD and Its Application to Flapping-Wing Micro-Air Vehicles </a:t>
            </a:r>
            <a:r>
              <a:rPr lang="en-GB" sz="1000" dirty="0">
                <a:solidFill>
                  <a:srgbClr val="000000"/>
                </a:solidFill>
                <a:latin typeface="Arial" panose="020B0604020202020204" pitchFamily="34" charset="0"/>
              </a:rPr>
              <a:t>(2006) </a:t>
            </a:r>
            <a:r>
              <a:rPr lang="en-GB" sz="1000" u="sng" dirty="0">
                <a:solidFill>
                  <a:srgbClr val="0563C1"/>
                </a:solidFill>
                <a:latin typeface="Arial" panose="020B0604020202020204" pitchFamily="34" charset="0"/>
                <a:hlinkClick r:id="rId16"/>
              </a:rPr>
              <a:t>api.semanticscholar.org/CorpusID:27465572</a:t>
            </a:r>
            <a:r>
              <a:rPr lang="en-GB" sz="1000" dirty="0">
                <a:solidFill>
                  <a:srgbClr val="2E414F"/>
                </a:solidFill>
                <a:latin typeface="Arial" panose="020B0604020202020204" pitchFamily="34" charset="0"/>
              </a:rPr>
              <a:t>​</a:t>
            </a:r>
            <a:endParaRPr lang="en-GB" sz="1000" b="0" i="0" u="none" strike="noStrike"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C Ruiz, J Acosta, A </a:t>
            </a:r>
            <a:r>
              <a:rPr lang="en-GB" sz="1000" dirty="0" err="1">
                <a:solidFill>
                  <a:srgbClr val="000000"/>
                </a:solidFill>
                <a:latin typeface="Arial" panose="020B0604020202020204" pitchFamily="34" charset="0"/>
              </a:rPr>
              <a:t>Ollero</a:t>
            </a:r>
            <a:r>
              <a:rPr lang="en-GB" sz="1000" dirty="0">
                <a:solidFill>
                  <a:srgbClr val="000000"/>
                </a:solidFill>
                <a:latin typeface="Arial" panose="020B0604020202020204" pitchFamily="34" charset="0"/>
              </a:rPr>
              <a:t>. </a:t>
            </a:r>
            <a:r>
              <a:rPr lang="en-GB" sz="1000" i="1" dirty="0">
                <a:solidFill>
                  <a:srgbClr val="000000"/>
                </a:solidFill>
                <a:latin typeface="Arial" panose="020B0604020202020204" pitchFamily="34" charset="0"/>
              </a:rPr>
              <a:t>Aerodynamic reduced-order Volterra model of an ornithopter under high-amplitude flapping </a:t>
            </a:r>
            <a:r>
              <a:rPr lang="en-GB" sz="1000" dirty="0">
                <a:solidFill>
                  <a:srgbClr val="000000"/>
                </a:solidFill>
                <a:latin typeface="Arial" panose="020B0604020202020204" pitchFamily="34" charset="0"/>
              </a:rPr>
              <a:t>(2022) </a:t>
            </a:r>
            <a:r>
              <a:rPr lang="en-GB" sz="1000" dirty="0">
                <a:solidFill>
                  <a:srgbClr val="000000"/>
                </a:solidFill>
                <a:latin typeface="Arial" panose="020B0604020202020204" pitchFamily="34" charset="0"/>
                <a:hlinkClick r:id="rId17"/>
              </a:rPr>
              <a:t>www.sciencedirect.com/science/article/pii/S1270963822000050</a:t>
            </a:r>
            <a:endParaRPr lang="en-GB" sz="1000" i="1"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B Zhu, Z </a:t>
            </a:r>
            <a:r>
              <a:rPr lang="en-GB" sz="1000" dirty="0" err="1">
                <a:solidFill>
                  <a:srgbClr val="000000"/>
                </a:solidFill>
                <a:latin typeface="Arial" panose="020B0604020202020204" pitchFamily="34" charset="0"/>
              </a:rPr>
              <a:t>Zuo</a:t>
            </a:r>
            <a:r>
              <a:rPr lang="en-GB" sz="1000" dirty="0">
                <a:solidFill>
                  <a:srgbClr val="000000"/>
                </a:solidFill>
                <a:latin typeface="Arial" panose="020B0604020202020204" pitchFamily="34" charset="0"/>
              </a:rPr>
              <a:t>. </a:t>
            </a:r>
            <a:r>
              <a:rPr lang="en-GB" sz="1000" i="1" dirty="0">
                <a:solidFill>
                  <a:srgbClr val="000000"/>
                </a:solidFill>
                <a:latin typeface="Arial" panose="020B0604020202020204" pitchFamily="34" charset="0"/>
              </a:rPr>
              <a:t>Adaptive model predictive control for set-point tracking of a single-DOF flapping-wing unmanned aerial vehicle </a:t>
            </a:r>
            <a:r>
              <a:rPr lang="en-GB" sz="1000" dirty="0">
                <a:solidFill>
                  <a:srgbClr val="000000"/>
                </a:solidFill>
                <a:latin typeface="Arial" panose="020B0604020202020204" pitchFamily="34" charset="0"/>
              </a:rPr>
              <a:t>(2017) </a:t>
            </a:r>
            <a:r>
              <a:rPr lang="en-GB" sz="1000" dirty="0">
                <a:solidFill>
                  <a:srgbClr val="000000"/>
                </a:solidFill>
                <a:latin typeface="Arial" panose="020B0604020202020204" pitchFamily="34" charset="0"/>
                <a:hlinkClick r:id="rId18"/>
              </a:rPr>
              <a:t>ieeexplore.ieee.org/document/8003173</a:t>
            </a:r>
            <a:endParaRPr lang="en-GB" sz="1000" b="0" i="0" u="none" strike="noStrike"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V Iyer, H </a:t>
            </a:r>
            <a:r>
              <a:rPr lang="en-GB" sz="1000" b="0" i="0" u="none" strike="noStrike" dirty="0" err="1">
                <a:solidFill>
                  <a:srgbClr val="000000"/>
                </a:solidFill>
                <a:effectLst/>
                <a:latin typeface="Arial" panose="020B0604020202020204" pitchFamily="34" charset="0"/>
              </a:rPr>
              <a:t>Gaensbauer</a:t>
            </a:r>
            <a:r>
              <a:rPr lang="en-GB" sz="1000" b="0" i="0" u="none" strike="noStrike" dirty="0">
                <a:solidFill>
                  <a:srgbClr val="000000"/>
                </a:solidFill>
                <a:effectLst/>
                <a:latin typeface="Arial" panose="020B0604020202020204" pitchFamily="34" charset="0"/>
              </a:rPr>
              <a:t>, T L Daniel, and S </a:t>
            </a:r>
            <a:r>
              <a:rPr lang="en-GB" sz="1000" b="0" i="0" u="none" strike="noStrike" dirty="0" err="1">
                <a:solidFill>
                  <a:srgbClr val="000000"/>
                </a:solidFill>
                <a:effectLst/>
                <a:latin typeface="Arial" panose="020B0604020202020204" pitchFamily="34" charset="0"/>
              </a:rPr>
              <a:t>Gollakota</a:t>
            </a:r>
            <a:r>
              <a:rPr lang="en-GB" sz="1000" b="0" i="0" u="none" strike="noStrike" dirty="0">
                <a:solidFill>
                  <a:srgbClr val="000000"/>
                </a:solidFill>
                <a:effectLst/>
                <a:latin typeface="Arial" panose="020B0604020202020204" pitchFamily="34" charset="0"/>
              </a:rPr>
              <a:t>. </a:t>
            </a:r>
            <a:r>
              <a:rPr lang="en-GB" sz="1000" b="0" i="1" u="none" strike="noStrike" dirty="0">
                <a:solidFill>
                  <a:srgbClr val="000000"/>
                </a:solidFill>
                <a:effectLst/>
                <a:latin typeface="Arial" panose="020B0604020202020204" pitchFamily="34" charset="0"/>
              </a:rPr>
              <a:t>Wind dispersal of battery-free wireless Devices </a:t>
            </a:r>
            <a:r>
              <a:rPr lang="en-GB" sz="1000" b="0" i="0" u="none" strike="noStrike" dirty="0">
                <a:solidFill>
                  <a:srgbClr val="000000"/>
                </a:solidFill>
                <a:effectLst/>
                <a:latin typeface="Arial" panose="020B0604020202020204" pitchFamily="34" charset="0"/>
              </a:rPr>
              <a:t>(2020) </a:t>
            </a:r>
            <a:r>
              <a:rPr lang="en-GB" sz="1000" b="0" i="0" u="sng" strike="noStrike" dirty="0">
                <a:solidFill>
                  <a:srgbClr val="0563C1"/>
                </a:solidFill>
                <a:effectLst/>
                <a:latin typeface="Arial" panose="020B0604020202020204" pitchFamily="34" charset="0"/>
                <a:hlinkClick r:id="rId19"/>
              </a:rPr>
              <a:t>www.nature.com/articles/s41586-021-04363-9</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University of Edinburgh, </a:t>
            </a:r>
            <a:r>
              <a:rPr lang="en-GB" sz="1000" b="0" i="0" u="none" strike="noStrike" dirty="0" err="1">
                <a:solidFill>
                  <a:srgbClr val="000000"/>
                </a:solidFill>
                <a:effectLst/>
                <a:latin typeface="Arial" panose="020B0604020202020204" pitchFamily="34" charset="0"/>
              </a:rPr>
              <a:t>VOILAb</a:t>
            </a:r>
            <a:r>
              <a:rPr lang="en-GB" sz="1000" b="0" i="0" u="none" strike="noStrike" dirty="0">
                <a:solidFill>
                  <a:srgbClr val="000000"/>
                </a:solidFill>
                <a:effectLst/>
                <a:latin typeface="Arial" panose="020B0604020202020204" pitchFamily="34" charset="0"/>
              </a:rPr>
              <a:t>. </a:t>
            </a:r>
            <a:r>
              <a:rPr lang="en-GB" sz="1000" b="0" i="1" u="none" strike="noStrike" dirty="0">
                <a:solidFill>
                  <a:srgbClr val="000000"/>
                </a:solidFill>
                <a:effectLst/>
                <a:latin typeface="Arial" panose="020B0604020202020204" pitchFamily="34" charset="0"/>
              </a:rPr>
              <a:t>Dandidrone </a:t>
            </a:r>
            <a:r>
              <a:rPr lang="en-GB" sz="1000" b="0" i="0" u="none" strike="noStrike" dirty="0">
                <a:solidFill>
                  <a:srgbClr val="000000"/>
                </a:solidFill>
                <a:effectLst/>
                <a:latin typeface="Arial" panose="020B0604020202020204" pitchFamily="34" charset="0"/>
              </a:rPr>
              <a:t>(2023) </a:t>
            </a:r>
            <a:r>
              <a:rPr lang="en-GB" sz="1000" b="0" i="0" u="sng" strike="noStrike" dirty="0">
                <a:solidFill>
                  <a:srgbClr val="0563C1"/>
                </a:solidFill>
                <a:effectLst/>
                <a:latin typeface="Arial" panose="020B0604020202020204" pitchFamily="34" charset="0"/>
                <a:hlinkClick r:id="rId20"/>
              </a:rPr>
              <a:t>voilab.eng.ed.ac.uk/</a:t>
            </a:r>
            <a:r>
              <a:rPr lang="en-GB" sz="1000" b="0" i="0" u="sng" strike="noStrike" dirty="0" err="1">
                <a:solidFill>
                  <a:srgbClr val="0563C1"/>
                </a:solidFill>
                <a:effectLst/>
                <a:latin typeface="Arial" panose="020B0604020202020204" pitchFamily="34" charset="0"/>
                <a:hlinkClick r:id="rId20"/>
              </a:rPr>
              <a:t>dandidrone</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C Cummins, M Seale, A </a:t>
            </a:r>
            <a:r>
              <a:rPr lang="en-GB" sz="1000" dirty="0" err="1">
                <a:solidFill>
                  <a:srgbClr val="000000"/>
                </a:solidFill>
                <a:latin typeface="Arial" panose="020B0604020202020204" pitchFamily="34" charset="0"/>
              </a:rPr>
              <a:t>Macente</a:t>
            </a:r>
            <a:r>
              <a:rPr lang="en-GB" sz="1000" dirty="0">
                <a:solidFill>
                  <a:srgbClr val="000000"/>
                </a:solidFill>
                <a:latin typeface="Arial" panose="020B0604020202020204" pitchFamily="34" charset="0"/>
              </a:rPr>
              <a:t>, D </a:t>
            </a:r>
            <a:r>
              <a:rPr lang="en-GB" sz="1000" dirty="0" err="1">
                <a:solidFill>
                  <a:srgbClr val="000000"/>
                </a:solidFill>
                <a:latin typeface="Arial" panose="020B0604020202020204" pitchFamily="34" charset="0"/>
              </a:rPr>
              <a:t>Certini</a:t>
            </a:r>
            <a:r>
              <a:rPr lang="en-GB" sz="1000" dirty="0">
                <a:solidFill>
                  <a:srgbClr val="000000"/>
                </a:solidFill>
                <a:latin typeface="Arial" panose="020B0604020202020204" pitchFamily="34" charset="0"/>
              </a:rPr>
              <a:t>, E </a:t>
            </a:r>
            <a:r>
              <a:rPr lang="en-GB" sz="1000" dirty="0" err="1">
                <a:solidFill>
                  <a:srgbClr val="000000"/>
                </a:solidFill>
                <a:latin typeface="Arial" panose="020B0604020202020204" pitchFamily="34" charset="0"/>
              </a:rPr>
              <a:t>Mastropaolo</a:t>
            </a:r>
            <a:r>
              <a:rPr lang="en-GB" sz="1000" dirty="0">
                <a:solidFill>
                  <a:srgbClr val="000000"/>
                </a:solidFill>
                <a:latin typeface="Arial" panose="020B0604020202020204" pitchFamily="34" charset="0"/>
              </a:rPr>
              <a:t>, I Maria Viola. </a:t>
            </a:r>
            <a:r>
              <a:rPr lang="en-GB" sz="1000" i="1" dirty="0">
                <a:solidFill>
                  <a:srgbClr val="000000"/>
                </a:solidFill>
                <a:latin typeface="Arial" panose="020B0604020202020204" pitchFamily="34" charset="0"/>
              </a:rPr>
              <a:t>A separated vortex ring underlies the flight of the dandelion </a:t>
            </a:r>
            <a:r>
              <a:rPr lang="en-GB" sz="1000" dirty="0">
                <a:solidFill>
                  <a:srgbClr val="000000"/>
                </a:solidFill>
                <a:latin typeface="Arial" panose="020B0604020202020204" pitchFamily="34" charset="0"/>
              </a:rPr>
              <a:t>(2018) </a:t>
            </a:r>
            <a:r>
              <a:rPr lang="en-GB" sz="1000" dirty="0">
                <a:solidFill>
                  <a:srgbClr val="000000"/>
                </a:solidFill>
                <a:latin typeface="Arial" panose="020B0604020202020204" pitchFamily="34" charset="0"/>
                <a:hlinkClick r:id="rId21"/>
              </a:rPr>
              <a:t>www.nature.com/articles/s41586-018-0604-2</a:t>
            </a:r>
            <a:endParaRPr lang="en-GB" sz="1000" dirty="0">
              <a:solidFill>
                <a:srgbClr val="000000"/>
              </a:solidFill>
              <a:latin typeface="Arial" panose="020B0604020202020204" pitchFamily="34" charset="0"/>
            </a:endParaRPr>
          </a:p>
          <a:p>
            <a:pPr rtl="0" fontAlgn="base">
              <a:lnSpc>
                <a:spcPct val="100000"/>
              </a:lnSpc>
              <a:spcBef>
                <a:spcPts val="0"/>
              </a:spcBef>
              <a:buSzPct val="100000"/>
              <a:buFont typeface="+mj-lt"/>
              <a:buAutoNum type="arabicPeriod"/>
            </a:pPr>
            <a:r>
              <a:rPr lang="en-GB" sz="1000" b="0" i="0" dirty="0">
                <a:solidFill>
                  <a:srgbClr val="000000"/>
                </a:solidFill>
                <a:effectLst/>
                <a:latin typeface="Arial" panose="020B0604020202020204" pitchFamily="34" charset="0"/>
              </a:rPr>
              <a:t>Y Chen, C Valenzuela, X Zhang, X Yang</a:t>
            </a:r>
            <a:r>
              <a:rPr lang="en-GB" sz="1000" dirty="0">
                <a:solidFill>
                  <a:srgbClr val="000000"/>
                </a:solidFill>
                <a:latin typeface="Arial" panose="020B0604020202020204" pitchFamily="34" charset="0"/>
              </a:rPr>
              <a:t>, L Wang, W Feng. </a:t>
            </a:r>
            <a:r>
              <a:rPr lang="en-GB" sz="1000" i="1" dirty="0">
                <a:solidFill>
                  <a:srgbClr val="000000"/>
                </a:solidFill>
                <a:latin typeface="Arial" panose="020B0604020202020204" pitchFamily="34" charset="0"/>
              </a:rPr>
              <a:t>Light-driven dandelion-inspired </a:t>
            </a:r>
            <a:r>
              <a:rPr lang="en-GB" sz="1000" i="1" dirty="0" err="1">
                <a:solidFill>
                  <a:srgbClr val="000000"/>
                </a:solidFill>
                <a:latin typeface="Arial" panose="020B0604020202020204" pitchFamily="34" charset="0"/>
              </a:rPr>
              <a:t>microfliers</a:t>
            </a:r>
            <a:r>
              <a:rPr lang="en-GB" sz="1000" i="1" dirty="0">
                <a:solidFill>
                  <a:srgbClr val="000000"/>
                </a:solidFill>
                <a:latin typeface="Arial" panose="020B0604020202020204" pitchFamily="34" charset="0"/>
              </a:rPr>
              <a:t> </a:t>
            </a:r>
            <a:r>
              <a:rPr lang="en-GB" sz="1000" dirty="0">
                <a:solidFill>
                  <a:srgbClr val="000000"/>
                </a:solidFill>
                <a:latin typeface="Arial" panose="020B0604020202020204" pitchFamily="34" charset="0"/>
              </a:rPr>
              <a:t>(2023) </a:t>
            </a:r>
            <a:r>
              <a:rPr lang="en-GB" sz="1000" dirty="0">
                <a:solidFill>
                  <a:srgbClr val="000000"/>
                </a:solidFill>
                <a:latin typeface="Arial" panose="020B0604020202020204" pitchFamily="34" charset="0"/>
                <a:hlinkClick r:id="rId22"/>
              </a:rPr>
              <a:t>www.nature.com/articles/s41467-023-38792-z</a:t>
            </a:r>
            <a:endParaRPr lang="en-GB" sz="1000" b="0" i="0" dirty="0">
              <a:solidFill>
                <a:srgbClr val="000000"/>
              </a:solidFill>
              <a:effectLst/>
              <a:latin typeface="Arial" panose="020B0604020202020204" pitchFamily="34" charset="0"/>
            </a:endParaRP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Z Kolter, A </a:t>
            </a:r>
            <a:r>
              <a:rPr lang="en-GB" sz="1000" b="0" i="0" u="none" strike="noStrike" dirty="0" err="1">
                <a:solidFill>
                  <a:srgbClr val="000000"/>
                </a:solidFill>
                <a:effectLst/>
                <a:latin typeface="Arial" panose="020B0604020202020204" pitchFamily="34" charset="0"/>
              </a:rPr>
              <a:t>Madry</a:t>
            </a:r>
            <a:r>
              <a:rPr lang="en-GB" sz="1000" b="0" i="0" u="none" strike="noStrike" dirty="0">
                <a:solidFill>
                  <a:srgbClr val="000000"/>
                </a:solidFill>
                <a:effectLst/>
                <a:latin typeface="Arial" panose="020B0604020202020204" pitchFamily="34" charset="0"/>
              </a:rPr>
              <a:t>. </a:t>
            </a:r>
            <a:r>
              <a:rPr lang="en-GB" sz="1000" b="0" i="1" u="none" strike="noStrike" dirty="0">
                <a:solidFill>
                  <a:srgbClr val="000000"/>
                </a:solidFill>
                <a:effectLst/>
                <a:latin typeface="Arial" panose="020B0604020202020204" pitchFamily="34" charset="0"/>
              </a:rPr>
              <a:t>Adversarial Robustness - Theory and Practice </a:t>
            </a:r>
            <a:r>
              <a:rPr lang="en-GB" sz="1000" b="0" i="0" u="none" strike="noStrike" dirty="0">
                <a:solidFill>
                  <a:srgbClr val="000000"/>
                </a:solidFill>
                <a:effectLst/>
                <a:latin typeface="Arial" panose="020B0604020202020204" pitchFamily="34" charset="0"/>
              </a:rPr>
              <a:t>(2019) </a:t>
            </a:r>
            <a:r>
              <a:rPr lang="en-GB" sz="1000" b="0" i="0" u="sng" strike="noStrike" dirty="0">
                <a:solidFill>
                  <a:srgbClr val="0563C1"/>
                </a:solidFill>
                <a:effectLst/>
                <a:latin typeface="Arial" panose="020B0604020202020204" pitchFamily="34" charset="0"/>
                <a:hlinkClick r:id="rId23"/>
              </a:rPr>
              <a:t>adversarial-ml-tutorial.org/</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M </a:t>
            </a:r>
            <a:r>
              <a:rPr lang="en-GB" sz="1000" b="0" i="0" u="none" strike="noStrike" dirty="0" err="1">
                <a:solidFill>
                  <a:srgbClr val="000000"/>
                </a:solidFill>
                <a:effectLst/>
                <a:latin typeface="Arial" panose="020B0604020202020204" pitchFamily="34" charset="0"/>
              </a:rPr>
              <a:t>Daggit</a:t>
            </a:r>
            <a:r>
              <a:rPr lang="en-GB" sz="1000" b="0" i="0" u="none" strike="noStrike" dirty="0">
                <a:solidFill>
                  <a:srgbClr val="000000"/>
                </a:solidFill>
                <a:effectLst/>
                <a:latin typeface="Arial" panose="020B0604020202020204" pitchFamily="34" charset="0"/>
              </a:rPr>
              <a:t> et al. </a:t>
            </a:r>
            <a:r>
              <a:rPr lang="en-GB" sz="1000" b="0" i="1" u="none" strike="noStrike" dirty="0">
                <a:solidFill>
                  <a:srgbClr val="000000"/>
                </a:solidFill>
                <a:effectLst/>
                <a:latin typeface="Arial" panose="020B0604020202020204" pitchFamily="34" charset="0"/>
              </a:rPr>
              <a:t>Vehicle - A toolkit for enforcing logical specifications on neural networks</a:t>
            </a:r>
            <a:r>
              <a:rPr lang="en-GB" sz="1000" b="0" i="0" u="none" strike="noStrike" dirty="0">
                <a:solidFill>
                  <a:srgbClr val="000000"/>
                </a:solidFill>
                <a:effectLst/>
                <a:latin typeface="Arial" panose="020B0604020202020204" pitchFamily="34" charset="0"/>
              </a:rPr>
              <a:t> (2023) </a:t>
            </a:r>
            <a:r>
              <a:rPr lang="en-GB" sz="1000" b="0" i="0" u="sng" strike="noStrike" dirty="0">
                <a:solidFill>
                  <a:srgbClr val="0563C1"/>
                </a:solidFill>
                <a:effectLst/>
                <a:latin typeface="Arial" panose="020B0604020202020204" pitchFamily="34" charset="0"/>
                <a:hlinkClick r:id="rId24"/>
              </a:rPr>
              <a:t>https://github.com/vehicle-lang/vehicle</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b="0" i="0" u="none" strike="noStrike" dirty="0">
                <a:solidFill>
                  <a:srgbClr val="000000"/>
                </a:solidFill>
                <a:effectLst/>
                <a:latin typeface="Arial" panose="020B0604020202020204" pitchFamily="34" charset="0"/>
              </a:rPr>
              <a:t>H Zang et al. </a:t>
            </a:r>
            <a:r>
              <a:rPr lang="en-GB" sz="1000" b="0" i="1" u="none" strike="noStrike" dirty="0">
                <a:solidFill>
                  <a:srgbClr val="000000"/>
                </a:solidFill>
                <a:effectLst/>
                <a:latin typeface="Arial" panose="020B0604020202020204" pitchFamily="34" charset="0"/>
              </a:rPr>
              <a:t>alpha-beta-CROWN: An Efficient, Scalable and GPU Accelerated Neural Network Verifier (winner of VNN-COMP 2021 and 2022)</a:t>
            </a:r>
            <a:r>
              <a:rPr lang="en-GB" sz="1000" b="0" i="0" u="none" strike="noStrike" dirty="0">
                <a:solidFill>
                  <a:srgbClr val="000000"/>
                </a:solidFill>
                <a:effectLst/>
                <a:latin typeface="Arial" panose="020B0604020202020204" pitchFamily="34" charset="0"/>
              </a:rPr>
              <a:t> (2023) </a:t>
            </a:r>
            <a:r>
              <a:rPr lang="en-GB" sz="1000" b="0" i="0" u="sng" strike="noStrike" dirty="0">
                <a:solidFill>
                  <a:srgbClr val="0563C1"/>
                </a:solidFill>
                <a:effectLst/>
                <a:latin typeface="Arial" panose="020B0604020202020204" pitchFamily="34" charset="0"/>
                <a:hlinkClick r:id="rId25"/>
              </a:rPr>
              <a:t>https://github.com/Verified-Intelligence/alpha-beta-CROWN</a:t>
            </a:r>
            <a:r>
              <a:rPr lang="en-GB" sz="1000" b="0" i="0" dirty="0">
                <a:solidFill>
                  <a:srgbClr val="000000"/>
                </a:solidFill>
                <a:effectLst/>
                <a:latin typeface="Arial" panose="020B0604020202020204" pitchFamily="34" charset="0"/>
              </a:rPr>
              <a:t>​</a:t>
            </a:r>
          </a:p>
          <a:p>
            <a:pPr rtl="0" fontAlgn="base">
              <a:lnSpc>
                <a:spcPct val="100000"/>
              </a:lnSpc>
              <a:spcBef>
                <a:spcPts val="0"/>
              </a:spcBef>
              <a:buSzPct val="100000"/>
              <a:buFont typeface="+mj-lt"/>
              <a:buAutoNum type="arabicPeriod"/>
            </a:pPr>
            <a:r>
              <a:rPr lang="en-GB" sz="1000" dirty="0">
                <a:solidFill>
                  <a:srgbClr val="000000"/>
                </a:solidFill>
                <a:latin typeface="Arial" panose="020B0604020202020204" pitchFamily="34" charset="0"/>
              </a:rPr>
              <a:t>C Brix. </a:t>
            </a:r>
            <a:r>
              <a:rPr lang="en-GB" sz="1000" i="1" dirty="0">
                <a:solidFill>
                  <a:srgbClr val="000000"/>
                </a:solidFill>
                <a:latin typeface="Arial" panose="020B0604020202020204" pitchFamily="34" charset="0"/>
              </a:rPr>
              <a:t>VNN-Comp 2023 </a:t>
            </a:r>
            <a:r>
              <a:rPr lang="en-GB" sz="1000" dirty="0">
                <a:solidFill>
                  <a:srgbClr val="000000"/>
                </a:solidFill>
                <a:latin typeface="Arial" panose="020B0604020202020204" pitchFamily="34" charset="0"/>
              </a:rPr>
              <a:t>(2023) </a:t>
            </a:r>
            <a:r>
              <a:rPr lang="en-GB" sz="1000" dirty="0">
                <a:solidFill>
                  <a:srgbClr val="000000"/>
                </a:solidFill>
                <a:latin typeface="Arial" panose="020B0604020202020204" pitchFamily="34" charset="0"/>
                <a:hlinkClick r:id="rId26"/>
              </a:rPr>
              <a:t>vnncomp.christopher-brix.de/</a:t>
            </a:r>
            <a:endParaRPr lang="en-GB" sz="1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6821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8B78-BBA1-AD67-5DB9-D948DC48B257}"/>
              </a:ext>
            </a:extLst>
          </p:cNvPr>
          <p:cNvSpPr>
            <a:spLocks noGrp="1"/>
          </p:cNvSpPr>
          <p:nvPr>
            <p:ph type="title"/>
          </p:nvPr>
        </p:nvSpPr>
        <p:spPr/>
        <p:txBody>
          <a:bodyPr/>
          <a:lstStyle/>
          <a:p>
            <a:r>
              <a:rPr lang="en-GB" b="1" dirty="0"/>
              <a:t>References 2</a:t>
            </a:r>
          </a:p>
        </p:txBody>
      </p:sp>
      <p:sp>
        <p:nvSpPr>
          <p:cNvPr id="3" name="Content Placeholder 2">
            <a:extLst>
              <a:ext uri="{FF2B5EF4-FFF2-40B4-BE49-F238E27FC236}">
                <a16:creationId xmlns:a16="http://schemas.microsoft.com/office/drawing/2014/main" id="{BFD656DE-06FB-7269-A099-03E0EFD21848}"/>
              </a:ext>
            </a:extLst>
          </p:cNvPr>
          <p:cNvSpPr>
            <a:spLocks noGrp="1"/>
          </p:cNvSpPr>
          <p:nvPr>
            <p:ph idx="1"/>
          </p:nvPr>
        </p:nvSpPr>
        <p:spPr/>
        <p:txBody>
          <a:bodyPr numCol="2">
            <a:normAutofit/>
          </a:bodyPr>
          <a:lstStyle/>
          <a:p>
            <a:pPr fontAlgn="base">
              <a:lnSpc>
                <a:spcPct val="100000"/>
              </a:lnSpc>
              <a:spcBef>
                <a:spcPts val="0"/>
              </a:spcBef>
              <a:buSzPct val="100000"/>
              <a:buFont typeface="+mj-lt"/>
              <a:buAutoNum type="arabicPeriod" startAt="25"/>
            </a:pPr>
            <a:r>
              <a:rPr lang="en-GB" sz="1000" dirty="0">
                <a:solidFill>
                  <a:srgbClr val="000000"/>
                </a:solidFill>
                <a:latin typeface="Arial" panose="020B0604020202020204" pitchFamily="34" charset="0"/>
              </a:rPr>
              <a:t>M </a:t>
            </a:r>
            <a:r>
              <a:rPr lang="en-GB" sz="1000" dirty="0" err="1">
                <a:solidFill>
                  <a:srgbClr val="000000"/>
                </a:solidFill>
                <a:latin typeface="Arial" panose="020B0604020202020204" pitchFamily="34" charset="0"/>
              </a:rPr>
              <a:t>Daggit</a:t>
            </a:r>
            <a:r>
              <a:rPr lang="en-GB" sz="1000" dirty="0">
                <a:solidFill>
                  <a:srgbClr val="000000"/>
                </a:solidFill>
                <a:latin typeface="Arial" panose="020B0604020202020204" pitchFamily="34" charset="0"/>
              </a:rPr>
              <a:t>, W </a:t>
            </a:r>
            <a:r>
              <a:rPr lang="en-GB" sz="1000" dirty="0" err="1">
                <a:solidFill>
                  <a:srgbClr val="000000"/>
                </a:solidFill>
                <a:latin typeface="Arial" panose="020B0604020202020204" pitchFamily="34" charset="0"/>
              </a:rPr>
              <a:t>Kokke</a:t>
            </a:r>
            <a:r>
              <a:rPr lang="en-GB" sz="1000" dirty="0">
                <a:solidFill>
                  <a:srgbClr val="000000"/>
                </a:solidFill>
                <a:latin typeface="Arial" panose="020B0604020202020204" pitchFamily="34" charset="0"/>
              </a:rPr>
              <a:t>, E </a:t>
            </a:r>
            <a:r>
              <a:rPr lang="en-GB" sz="1000" dirty="0" err="1">
                <a:solidFill>
                  <a:srgbClr val="000000"/>
                </a:solidFill>
                <a:latin typeface="Arial" panose="020B0604020202020204" pitchFamily="34" charset="0"/>
              </a:rPr>
              <a:t>Komendantskaya</a:t>
            </a:r>
            <a:r>
              <a:rPr lang="en-GB" sz="1000" dirty="0">
                <a:solidFill>
                  <a:srgbClr val="000000"/>
                </a:solidFill>
                <a:latin typeface="Arial" panose="020B0604020202020204" pitchFamily="34" charset="0"/>
              </a:rPr>
              <a:t>, B Atkey, L </a:t>
            </a:r>
            <a:r>
              <a:rPr lang="en-GB" sz="1000" dirty="0" err="1">
                <a:solidFill>
                  <a:srgbClr val="000000"/>
                </a:solidFill>
                <a:latin typeface="Arial" panose="020B0604020202020204" pitchFamily="34" charset="0"/>
              </a:rPr>
              <a:t>Arnaboldi</a:t>
            </a:r>
            <a:r>
              <a:rPr lang="en-GB" sz="1000" dirty="0">
                <a:solidFill>
                  <a:srgbClr val="000000"/>
                </a:solidFill>
                <a:latin typeface="Arial" panose="020B0604020202020204" pitchFamily="34" charset="0"/>
              </a:rPr>
              <a:t>, N </a:t>
            </a:r>
            <a:r>
              <a:rPr lang="en-GB" sz="1000" dirty="0" err="1">
                <a:solidFill>
                  <a:srgbClr val="000000"/>
                </a:solidFill>
                <a:latin typeface="Arial" panose="020B0604020202020204" pitchFamily="34" charset="0"/>
              </a:rPr>
              <a:t>Slusarz</a:t>
            </a:r>
            <a:r>
              <a:rPr lang="en-GB" sz="1000" dirty="0">
                <a:solidFill>
                  <a:srgbClr val="000000"/>
                </a:solidFill>
                <a:latin typeface="Arial" panose="020B0604020202020204" pitchFamily="34" charset="0"/>
              </a:rPr>
              <a:t>, M </a:t>
            </a:r>
            <a:r>
              <a:rPr lang="en-GB" sz="1000" dirty="0" err="1">
                <a:solidFill>
                  <a:srgbClr val="000000"/>
                </a:solidFill>
                <a:latin typeface="Arial" panose="020B0604020202020204" pitchFamily="34" charset="0"/>
              </a:rPr>
              <a:t>Casadio</a:t>
            </a:r>
            <a:r>
              <a:rPr lang="en-GB" sz="1000" dirty="0">
                <a:solidFill>
                  <a:srgbClr val="000000"/>
                </a:solidFill>
                <a:latin typeface="Arial" panose="020B0604020202020204" pitchFamily="34" charset="0"/>
              </a:rPr>
              <a:t>, B Coke, J Lee. </a:t>
            </a:r>
            <a:r>
              <a:rPr lang="en-GB" sz="1000" i="1" dirty="0">
                <a:solidFill>
                  <a:srgbClr val="000000"/>
                </a:solidFill>
                <a:latin typeface="Arial" panose="020B0604020202020204" pitchFamily="34" charset="0"/>
              </a:rPr>
              <a:t>A Vehicle Tutorial </a:t>
            </a:r>
            <a:r>
              <a:rPr lang="en-GB" sz="1000" dirty="0">
                <a:solidFill>
                  <a:srgbClr val="000000"/>
                </a:solidFill>
                <a:latin typeface="Arial" panose="020B0604020202020204" pitchFamily="34" charset="0"/>
              </a:rPr>
              <a:t>(2023) </a:t>
            </a:r>
            <a:r>
              <a:rPr lang="en-GB" sz="1000" dirty="0">
                <a:solidFill>
                  <a:srgbClr val="000000"/>
                </a:solidFill>
                <a:latin typeface="Arial" panose="020B0604020202020204" pitchFamily="34" charset="0"/>
                <a:hlinkClick r:id="rId3"/>
              </a:rPr>
              <a:t>vehicle-lang.github.io/tutorial/</a:t>
            </a:r>
            <a:endParaRPr lang="en-GB" sz="1000" dirty="0">
              <a:solidFill>
                <a:srgbClr val="000000"/>
              </a:solidFill>
              <a:latin typeface="Arial" panose="020B0604020202020204" pitchFamily="34" charset="0"/>
            </a:endParaRPr>
          </a:p>
          <a:p>
            <a:pPr fontAlgn="base">
              <a:lnSpc>
                <a:spcPct val="100000"/>
              </a:lnSpc>
              <a:spcBef>
                <a:spcPts val="0"/>
              </a:spcBef>
              <a:buSzPct val="100000"/>
              <a:buFont typeface="+mj-lt"/>
              <a:buAutoNum type="arabicPeriod" startAt="25"/>
            </a:pPr>
            <a:r>
              <a:rPr lang="en-GB" sz="1000" b="0" i="0" dirty="0">
                <a:solidFill>
                  <a:srgbClr val="000000"/>
                </a:solidFill>
                <a:effectLst/>
                <a:latin typeface="Arial" panose="020B0604020202020204" pitchFamily="34" charset="0"/>
              </a:rPr>
              <a:t>G Katz, C Barrett, D Dill, K Julian, M </a:t>
            </a:r>
            <a:r>
              <a:rPr lang="en-GB" sz="1000" b="0" i="0" dirty="0" err="1">
                <a:solidFill>
                  <a:srgbClr val="000000"/>
                </a:solidFill>
                <a:effectLst/>
                <a:latin typeface="Arial" panose="020B0604020202020204" pitchFamily="34" charset="0"/>
              </a:rPr>
              <a:t>Kochenderfer</a:t>
            </a:r>
            <a:r>
              <a:rPr lang="en-GB" sz="1000" b="0" i="0" dirty="0">
                <a:solidFill>
                  <a:srgbClr val="000000"/>
                </a:solidFill>
                <a:effectLst/>
                <a:latin typeface="Arial" panose="020B0604020202020204" pitchFamily="34" charset="0"/>
              </a:rPr>
              <a:t>. </a:t>
            </a:r>
            <a:r>
              <a:rPr lang="en-GB" sz="1000" b="0" i="1" dirty="0" err="1">
                <a:solidFill>
                  <a:srgbClr val="000000"/>
                </a:solidFill>
                <a:effectLst/>
                <a:latin typeface="Arial" panose="020B0604020202020204" pitchFamily="34" charset="0"/>
              </a:rPr>
              <a:t>Reluplex</a:t>
            </a:r>
            <a:r>
              <a:rPr lang="en-GB" sz="1000" b="0" i="1" dirty="0">
                <a:solidFill>
                  <a:srgbClr val="000000"/>
                </a:solidFill>
                <a:effectLst/>
                <a:latin typeface="Arial" panose="020B0604020202020204" pitchFamily="34" charset="0"/>
              </a:rPr>
              <a:t>: An Efficient SMT Solver for Verifying Deep Neural Networks*</a:t>
            </a:r>
            <a:r>
              <a:rPr lang="en-GB" sz="1000" b="0" i="0" dirty="0">
                <a:solidFill>
                  <a:srgbClr val="000000"/>
                </a:solidFill>
                <a:effectLst/>
                <a:latin typeface="Arial" panose="020B0604020202020204" pitchFamily="34" charset="0"/>
              </a:rPr>
              <a:t> (2017) </a:t>
            </a:r>
            <a:r>
              <a:rPr lang="en-GB" sz="1000" b="0" i="0" dirty="0">
                <a:solidFill>
                  <a:srgbClr val="000000"/>
                </a:solidFill>
                <a:effectLst/>
                <a:latin typeface="Arial" panose="020B0604020202020204" pitchFamily="34" charset="0"/>
                <a:hlinkClick r:id="rId4"/>
              </a:rPr>
              <a:t>arxiv.org/pdf/1702.01135.pdf</a:t>
            </a:r>
            <a:endParaRPr lang="en-GB" sz="1000" dirty="0">
              <a:solidFill>
                <a:srgbClr val="000000"/>
              </a:solidFill>
              <a:latin typeface="Arial" panose="020B0604020202020204" pitchFamily="34" charset="0"/>
            </a:endParaRPr>
          </a:p>
          <a:p>
            <a:pPr fontAlgn="base">
              <a:lnSpc>
                <a:spcPct val="100000"/>
              </a:lnSpc>
              <a:spcBef>
                <a:spcPts val="0"/>
              </a:spcBef>
              <a:buSzPct val="100000"/>
              <a:buFont typeface="+mj-lt"/>
              <a:buAutoNum type="arabicPeriod" startAt="25"/>
            </a:pPr>
            <a:r>
              <a:rPr lang="en-GB" sz="1000" b="0" i="0" dirty="0">
                <a:solidFill>
                  <a:srgbClr val="000000"/>
                </a:solidFill>
                <a:effectLst/>
                <a:latin typeface="Arial" panose="020B0604020202020204" pitchFamily="34" charset="0"/>
              </a:rPr>
              <a:t>C M </a:t>
            </a:r>
            <a:r>
              <a:rPr lang="en-GB" sz="1000" b="0" i="0" dirty="0" err="1">
                <a:solidFill>
                  <a:srgbClr val="000000"/>
                </a:solidFill>
                <a:effectLst/>
                <a:latin typeface="Arial" panose="020B0604020202020204" pitchFamily="34" charset="0"/>
              </a:rPr>
              <a:t>Legaard</a:t>
            </a:r>
            <a:r>
              <a:rPr lang="en-GB" sz="1000" b="0" i="0" dirty="0">
                <a:solidFill>
                  <a:srgbClr val="000000"/>
                </a:solidFill>
                <a:effectLst/>
                <a:latin typeface="Arial" panose="020B0604020202020204" pitchFamily="34" charset="0"/>
              </a:rPr>
              <a:t>, T </a:t>
            </a:r>
            <a:r>
              <a:rPr lang="en-GB" sz="1000" b="0" i="0" dirty="0" err="1">
                <a:solidFill>
                  <a:srgbClr val="000000"/>
                </a:solidFill>
                <a:effectLst/>
                <a:latin typeface="Arial" panose="020B0604020202020204" pitchFamily="34" charset="0"/>
              </a:rPr>
              <a:t>Schranz</a:t>
            </a:r>
            <a:r>
              <a:rPr lang="en-GB" sz="1000" b="0" i="0" dirty="0">
                <a:solidFill>
                  <a:srgbClr val="000000"/>
                </a:solidFill>
                <a:effectLst/>
                <a:latin typeface="Arial" panose="020B0604020202020204" pitchFamily="34" charset="0"/>
              </a:rPr>
              <a:t>, G Schweiger, J </a:t>
            </a:r>
            <a:r>
              <a:rPr lang="en-GB" sz="1000" b="0" i="0" dirty="0" err="1">
                <a:solidFill>
                  <a:srgbClr val="000000"/>
                </a:solidFill>
                <a:effectLst/>
                <a:latin typeface="Arial" panose="020B0604020202020204" pitchFamily="34" charset="0"/>
              </a:rPr>
              <a:t>Drgona</a:t>
            </a:r>
            <a:r>
              <a:rPr lang="en-GB" sz="1000" b="0" i="0" dirty="0">
                <a:solidFill>
                  <a:srgbClr val="000000"/>
                </a:solidFill>
                <a:effectLst/>
                <a:latin typeface="Arial" panose="020B0604020202020204" pitchFamily="34" charset="0"/>
              </a:rPr>
              <a:t>, B </a:t>
            </a:r>
            <a:r>
              <a:rPr lang="en-GB" sz="1000" b="0" i="0" dirty="0" err="1">
                <a:solidFill>
                  <a:srgbClr val="000000"/>
                </a:solidFill>
                <a:effectLst/>
                <a:latin typeface="Arial" panose="020B0604020202020204" pitchFamily="34" charset="0"/>
              </a:rPr>
              <a:t>Falay</a:t>
            </a:r>
            <a:r>
              <a:rPr lang="en-GB" sz="1000" b="0" i="0" dirty="0">
                <a:solidFill>
                  <a:srgbClr val="000000"/>
                </a:solidFill>
                <a:effectLst/>
                <a:latin typeface="Arial" panose="020B0604020202020204" pitchFamily="34" charset="0"/>
              </a:rPr>
              <a:t>, C Gomes, A </a:t>
            </a:r>
            <a:r>
              <a:rPr lang="en-GB" sz="1000" b="0" i="0" dirty="0" err="1">
                <a:solidFill>
                  <a:srgbClr val="000000"/>
                </a:solidFill>
                <a:effectLst/>
                <a:latin typeface="Arial" panose="020B0604020202020204" pitchFamily="34" charset="0"/>
              </a:rPr>
              <a:t>Iosifidis</a:t>
            </a:r>
            <a:r>
              <a:rPr lang="en-GB" sz="1000" b="0" i="0" dirty="0">
                <a:solidFill>
                  <a:srgbClr val="000000"/>
                </a:solidFill>
                <a:effectLst/>
                <a:latin typeface="Arial" panose="020B0604020202020204" pitchFamily="34" charset="0"/>
              </a:rPr>
              <a:t>, Mahdi Abkar, P G Larsen. </a:t>
            </a:r>
            <a:r>
              <a:rPr lang="en-GB" sz="1000" b="0" i="1" dirty="0">
                <a:solidFill>
                  <a:srgbClr val="000000"/>
                </a:solidFill>
                <a:effectLst/>
                <a:latin typeface="Arial" panose="020B0604020202020204" pitchFamily="34" charset="0"/>
              </a:rPr>
              <a:t>Constructing Neural Network-Based Models for Simulating Dynamical Systems </a:t>
            </a:r>
            <a:r>
              <a:rPr lang="en-GB" sz="1000" b="0" i="0" dirty="0">
                <a:solidFill>
                  <a:srgbClr val="000000"/>
                </a:solidFill>
                <a:effectLst/>
                <a:latin typeface="Arial" panose="020B0604020202020204" pitchFamily="34" charset="0"/>
              </a:rPr>
              <a:t>(2022) </a:t>
            </a:r>
            <a:r>
              <a:rPr lang="en-GB" sz="1000" b="0" i="0" dirty="0">
                <a:solidFill>
                  <a:srgbClr val="000000"/>
                </a:solidFill>
                <a:effectLst/>
                <a:latin typeface="Arial" panose="020B0604020202020204" pitchFamily="34" charset="0"/>
                <a:hlinkClick r:id="rId5"/>
              </a:rPr>
              <a:t>arxiv.org/pdf/2111.01495.pdf</a:t>
            </a:r>
            <a:endParaRPr lang="en-GB" sz="1000" b="0" i="0" dirty="0">
              <a:solidFill>
                <a:srgbClr val="000000"/>
              </a:solidFill>
              <a:effectLst/>
              <a:latin typeface="Arial" panose="020B0604020202020204" pitchFamily="34" charset="0"/>
            </a:endParaRPr>
          </a:p>
          <a:p>
            <a:pPr fontAlgn="base">
              <a:lnSpc>
                <a:spcPct val="100000"/>
              </a:lnSpc>
              <a:spcBef>
                <a:spcPts val="0"/>
              </a:spcBef>
              <a:buSzPct val="100000"/>
              <a:buFont typeface="+mj-lt"/>
              <a:buAutoNum type="arabicPeriod" startAt="25"/>
            </a:pPr>
            <a:r>
              <a:rPr lang="en-GB" sz="1000" dirty="0">
                <a:solidFill>
                  <a:srgbClr val="000000"/>
                </a:solidFill>
                <a:latin typeface="Arial" panose="020B0604020202020204" pitchFamily="34" charset="0"/>
              </a:rPr>
              <a:t>S </a:t>
            </a:r>
            <a:r>
              <a:rPr lang="en-GB" sz="1000" dirty="0" err="1">
                <a:solidFill>
                  <a:srgbClr val="000000"/>
                </a:solidFill>
                <a:latin typeface="Arial" panose="020B0604020202020204" pitchFamily="34" charset="0"/>
              </a:rPr>
              <a:t>Greydanus</a:t>
            </a:r>
            <a:r>
              <a:rPr lang="en-GB" sz="1000" dirty="0">
                <a:solidFill>
                  <a:srgbClr val="000000"/>
                </a:solidFill>
                <a:latin typeface="Arial" panose="020B0604020202020204" pitchFamily="34" charset="0"/>
              </a:rPr>
              <a:t>, M </a:t>
            </a:r>
            <a:r>
              <a:rPr lang="en-GB" sz="1000" dirty="0" err="1">
                <a:solidFill>
                  <a:srgbClr val="000000"/>
                </a:solidFill>
                <a:latin typeface="Arial" panose="020B0604020202020204" pitchFamily="34" charset="0"/>
              </a:rPr>
              <a:t>Dzamba</a:t>
            </a:r>
            <a:r>
              <a:rPr lang="en-GB" sz="1000" dirty="0">
                <a:solidFill>
                  <a:srgbClr val="000000"/>
                </a:solidFill>
                <a:latin typeface="Arial" panose="020B0604020202020204" pitchFamily="34" charset="0"/>
              </a:rPr>
              <a:t>, J </a:t>
            </a:r>
            <a:r>
              <a:rPr lang="en-GB" sz="1000" dirty="0" err="1">
                <a:solidFill>
                  <a:srgbClr val="000000"/>
                </a:solidFill>
                <a:latin typeface="Arial" panose="020B0604020202020204" pitchFamily="34" charset="0"/>
              </a:rPr>
              <a:t>Yosinski</a:t>
            </a:r>
            <a:r>
              <a:rPr lang="en-GB" sz="1000" dirty="0">
                <a:solidFill>
                  <a:srgbClr val="000000"/>
                </a:solidFill>
                <a:latin typeface="Arial" panose="020B0604020202020204" pitchFamily="34" charset="0"/>
              </a:rPr>
              <a:t>. </a:t>
            </a:r>
            <a:r>
              <a:rPr lang="en-GB" sz="1000" i="1" dirty="0">
                <a:solidFill>
                  <a:srgbClr val="000000"/>
                </a:solidFill>
                <a:latin typeface="Arial" panose="020B0604020202020204" pitchFamily="34" charset="0"/>
              </a:rPr>
              <a:t>Hamiltonian Neural Networks </a:t>
            </a:r>
            <a:r>
              <a:rPr lang="en-GB" sz="1000" dirty="0">
                <a:solidFill>
                  <a:srgbClr val="000000"/>
                </a:solidFill>
                <a:latin typeface="Arial" panose="020B0604020202020204" pitchFamily="34" charset="0"/>
              </a:rPr>
              <a:t>(2019) </a:t>
            </a:r>
            <a:r>
              <a:rPr lang="en-GB" sz="1000" dirty="0">
                <a:solidFill>
                  <a:srgbClr val="000000"/>
                </a:solidFill>
                <a:latin typeface="Arial" panose="020B0604020202020204" pitchFamily="34" charset="0"/>
                <a:hlinkClick r:id="rId6"/>
              </a:rPr>
              <a:t>papers.nips.cc/paper_files/paper/2019/file/26cd8ecadce0d4efd6cc8a8725cbd1f8-Paper.pdf</a:t>
            </a:r>
            <a:endParaRPr lang="en-GB" sz="1000" dirty="0">
              <a:solidFill>
                <a:srgbClr val="000000"/>
              </a:solidFill>
              <a:latin typeface="Arial" panose="020B0604020202020204" pitchFamily="34" charset="0"/>
            </a:endParaRPr>
          </a:p>
          <a:p>
            <a:pPr fontAlgn="base">
              <a:lnSpc>
                <a:spcPct val="100000"/>
              </a:lnSpc>
              <a:spcBef>
                <a:spcPts val="0"/>
              </a:spcBef>
              <a:buSzPct val="100000"/>
              <a:buFont typeface="+mj-lt"/>
              <a:buAutoNum type="arabicPeriod" startAt="25"/>
            </a:pPr>
            <a:r>
              <a:rPr lang="en-GB" sz="1000" b="0" i="0" dirty="0">
                <a:solidFill>
                  <a:srgbClr val="000000"/>
                </a:solidFill>
                <a:effectLst/>
                <a:latin typeface="Arial" panose="020B0604020202020204" pitchFamily="34" charset="0"/>
              </a:rPr>
              <a:t>M Johnson-Groh. </a:t>
            </a:r>
            <a:r>
              <a:rPr lang="en-GB" sz="1000" b="0" i="1" dirty="0">
                <a:solidFill>
                  <a:srgbClr val="000000"/>
                </a:solidFill>
                <a:effectLst/>
                <a:latin typeface="Arial" panose="020B0604020202020204" pitchFamily="34" charset="0"/>
              </a:rPr>
              <a:t>Learning how to fly from dandelion seeds </a:t>
            </a:r>
            <a:r>
              <a:rPr lang="en-GB" sz="1000" b="0" i="0" dirty="0">
                <a:solidFill>
                  <a:srgbClr val="000000"/>
                </a:solidFill>
                <a:effectLst/>
                <a:latin typeface="Arial" panose="020B0604020202020204" pitchFamily="34" charset="0"/>
              </a:rPr>
              <a:t>(2023) </a:t>
            </a:r>
            <a:r>
              <a:rPr lang="en-GB" sz="1000" b="0" i="0" dirty="0">
                <a:solidFill>
                  <a:srgbClr val="000000"/>
                </a:solidFill>
                <a:effectLst/>
                <a:latin typeface="Arial" panose="020B0604020202020204" pitchFamily="34" charset="0"/>
                <a:hlinkClick r:id="rId7"/>
              </a:rPr>
              <a:t>doi.org/10.1063/10.0020788</a:t>
            </a:r>
            <a:endParaRPr lang="en-GB" sz="1000" b="0" i="0" dirty="0">
              <a:solidFill>
                <a:srgbClr val="000000"/>
              </a:solidFill>
              <a:effectLst/>
              <a:latin typeface="Arial" panose="020B0604020202020204" pitchFamily="34" charset="0"/>
            </a:endParaRPr>
          </a:p>
          <a:p>
            <a:pPr fontAlgn="base">
              <a:lnSpc>
                <a:spcPct val="100000"/>
              </a:lnSpc>
              <a:spcBef>
                <a:spcPts val="0"/>
              </a:spcBef>
              <a:buSzPct val="100000"/>
              <a:buFont typeface="+mj-lt"/>
              <a:buAutoNum type="arabicPeriod" startAt="25"/>
            </a:pPr>
            <a:r>
              <a:rPr lang="en-GB" sz="1000" dirty="0">
                <a:solidFill>
                  <a:srgbClr val="000000"/>
                </a:solidFill>
                <a:latin typeface="Arial" panose="020B0604020202020204" pitchFamily="34" charset="0"/>
              </a:rPr>
              <a:t>H Li, T Goodwill, Z J Wang, L </a:t>
            </a:r>
            <a:r>
              <a:rPr lang="en-GB" sz="1000" dirty="0" err="1">
                <a:solidFill>
                  <a:srgbClr val="000000"/>
                </a:solidFill>
                <a:latin typeface="Arial" panose="020B0604020202020204" pitchFamily="34" charset="0"/>
              </a:rPr>
              <a:t>Ristroph</a:t>
            </a:r>
            <a:r>
              <a:rPr lang="en-GB" sz="1000" dirty="0">
                <a:solidFill>
                  <a:srgbClr val="000000"/>
                </a:solidFill>
                <a:latin typeface="Arial" panose="020B0604020202020204" pitchFamily="34" charset="0"/>
              </a:rPr>
              <a:t>. </a:t>
            </a:r>
            <a:r>
              <a:rPr lang="en-GB" sz="1000" i="1" dirty="0">
                <a:solidFill>
                  <a:srgbClr val="000000"/>
                </a:solidFill>
                <a:latin typeface="Arial" panose="020B0604020202020204" pitchFamily="34" charset="0"/>
              </a:rPr>
              <a:t>Centre of mass location, flight modes, stability and dynamic modelling of gliders </a:t>
            </a:r>
            <a:r>
              <a:rPr lang="en-GB" sz="1000" dirty="0">
                <a:solidFill>
                  <a:srgbClr val="000000"/>
                </a:solidFill>
                <a:latin typeface="Arial" panose="020B0604020202020204" pitchFamily="34" charset="0"/>
              </a:rPr>
              <a:t>(2022) </a:t>
            </a:r>
            <a:r>
              <a:rPr lang="en-GB" sz="1000" dirty="0">
                <a:solidFill>
                  <a:srgbClr val="000000"/>
                </a:solidFill>
                <a:latin typeface="Arial" panose="020B0604020202020204" pitchFamily="34" charset="0"/>
                <a:hlinkClick r:id="rId8"/>
              </a:rPr>
              <a:t>doi.org/10.1017/jfm.2022.89</a:t>
            </a:r>
            <a:endParaRPr lang="en-GB" sz="1000" dirty="0">
              <a:solidFill>
                <a:srgbClr val="000000"/>
              </a:solidFill>
              <a:latin typeface="Arial" panose="020B0604020202020204" pitchFamily="34" charset="0"/>
            </a:endParaRPr>
          </a:p>
          <a:p>
            <a:pPr fontAlgn="base">
              <a:lnSpc>
                <a:spcPct val="100000"/>
              </a:lnSpc>
              <a:spcBef>
                <a:spcPts val="0"/>
              </a:spcBef>
              <a:buSzPct val="100000"/>
              <a:buFont typeface="+mj-lt"/>
              <a:buAutoNum type="arabicPeriod" startAt="25"/>
            </a:pPr>
            <a:r>
              <a:rPr lang="en-GB" sz="1000" b="0" i="0" dirty="0" err="1">
                <a:solidFill>
                  <a:srgbClr val="000000"/>
                </a:solidFill>
                <a:effectLst/>
                <a:latin typeface="Arial" panose="020B0604020202020204" pitchFamily="34" charset="0"/>
              </a:rPr>
              <a:t>Vizdx</a:t>
            </a:r>
            <a:r>
              <a:rPr lang="en-GB" sz="1000" b="0" i="0" dirty="0">
                <a:solidFill>
                  <a:srgbClr val="000000"/>
                </a:solidFill>
                <a:effectLst/>
                <a:latin typeface="Arial" panose="020B0604020202020204" pitchFamily="34" charset="0"/>
              </a:rPr>
              <a:t> LLC. </a:t>
            </a:r>
            <a:r>
              <a:rPr lang="en-GB" sz="1000" b="0" i="1" dirty="0">
                <a:solidFill>
                  <a:srgbClr val="000000"/>
                </a:solidFill>
                <a:effectLst/>
                <a:latin typeface="Arial" panose="020B0604020202020204" pitchFamily="34" charset="0"/>
              </a:rPr>
              <a:t>Self Driving Simulation using NVIDIA’s Model </a:t>
            </a:r>
            <a:r>
              <a:rPr lang="en-GB" sz="1000" b="0" i="0" dirty="0">
                <a:solidFill>
                  <a:srgbClr val="000000"/>
                </a:solidFill>
                <a:effectLst/>
                <a:latin typeface="Arial" panose="020B0604020202020204" pitchFamily="34" charset="0"/>
              </a:rPr>
              <a:t>(2023) </a:t>
            </a:r>
            <a:r>
              <a:rPr lang="en-GB" sz="1000" b="0" i="0" dirty="0">
                <a:solidFill>
                  <a:srgbClr val="000000"/>
                </a:solidFill>
                <a:effectLst/>
                <a:latin typeface="Arial" panose="020B0604020202020204" pitchFamily="34" charset="0"/>
                <a:hlinkClick r:id="rId9"/>
              </a:rPr>
              <a:t>www.computervision.zone/courses/self-driving-simulation-using-nvidias-model/</a:t>
            </a:r>
            <a:endParaRPr lang="en-GB" sz="1000" b="0" i="0" dirty="0">
              <a:solidFill>
                <a:srgbClr val="000000"/>
              </a:solidFill>
              <a:effectLst/>
              <a:latin typeface="Arial" panose="020B0604020202020204" pitchFamily="34" charset="0"/>
            </a:endParaRPr>
          </a:p>
          <a:p>
            <a:pPr fontAlgn="base">
              <a:lnSpc>
                <a:spcPct val="100000"/>
              </a:lnSpc>
              <a:spcBef>
                <a:spcPts val="0"/>
              </a:spcBef>
              <a:buSzPct val="100000"/>
              <a:buFont typeface="+mj-lt"/>
              <a:buAutoNum type="arabicPeriod" startAt="25"/>
            </a:pPr>
            <a:r>
              <a:rPr lang="en-GB" sz="1000" dirty="0">
                <a:solidFill>
                  <a:srgbClr val="000000"/>
                </a:solidFill>
                <a:latin typeface="Arial" panose="020B0604020202020204" pitchFamily="34" charset="0"/>
              </a:rPr>
              <a:t>F1tenth. </a:t>
            </a:r>
            <a:r>
              <a:rPr lang="en-GB" sz="1000" i="1" dirty="0">
                <a:solidFill>
                  <a:srgbClr val="000000"/>
                </a:solidFill>
                <a:latin typeface="Arial" panose="020B0604020202020204" pitchFamily="34" charset="0"/>
              </a:rPr>
              <a:t>F1TENTH - Build Documentation </a:t>
            </a:r>
            <a:r>
              <a:rPr lang="en-GB" sz="1000" dirty="0">
                <a:solidFill>
                  <a:srgbClr val="000000"/>
                </a:solidFill>
                <a:latin typeface="Arial" panose="020B0604020202020204" pitchFamily="34" charset="0"/>
              </a:rPr>
              <a:t>(2023) </a:t>
            </a:r>
            <a:r>
              <a:rPr lang="en-GB" sz="1000" dirty="0">
                <a:solidFill>
                  <a:srgbClr val="000000"/>
                </a:solidFill>
                <a:latin typeface="Arial" panose="020B0604020202020204" pitchFamily="34" charset="0"/>
                <a:hlinkClick r:id="rId10"/>
              </a:rPr>
              <a:t>f1tenth.org/build.html</a:t>
            </a:r>
            <a:endParaRPr lang="en-GB" sz="1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413395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8750-DC9F-E71D-E5B1-409BD446ED7F}"/>
              </a:ext>
            </a:extLst>
          </p:cNvPr>
          <p:cNvSpPr>
            <a:spLocks noGrp="1"/>
          </p:cNvSpPr>
          <p:nvPr>
            <p:ph type="title"/>
          </p:nvPr>
        </p:nvSpPr>
        <p:spPr/>
        <p:txBody>
          <a:bodyPr/>
          <a:lstStyle/>
          <a:p>
            <a:r>
              <a:rPr lang="en-GB" b="1" dirty="0"/>
              <a:t>Section 1a</a:t>
            </a:r>
          </a:p>
        </p:txBody>
      </p:sp>
      <p:sp>
        <p:nvSpPr>
          <p:cNvPr id="3" name="Text Placeholder 2">
            <a:extLst>
              <a:ext uri="{FF2B5EF4-FFF2-40B4-BE49-F238E27FC236}">
                <a16:creationId xmlns:a16="http://schemas.microsoft.com/office/drawing/2014/main" id="{D1A9FBF2-2A94-FDE2-B90A-180EA9E7653D}"/>
              </a:ext>
            </a:extLst>
          </p:cNvPr>
          <p:cNvSpPr>
            <a:spLocks noGrp="1"/>
          </p:cNvSpPr>
          <p:nvPr>
            <p:ph type="body" idx="1"/>
          </p:nvPr>
        </p:nvSpPr>
        <p:spPr/>
        <p:txBody>
          <a:bodyPr/>
          <a:lstStyle/>
          <a:p>
            <a:r>
              <a:rPr lang="en-GB" dirty="0">
                <a:solidFill>
                  <a:schemeClr val="tx1"/>
                </a:solidFill>
                <a:latin typeface="Arial" panose="020B0604020202020204" pitchFamily="34" charset="0"/>
                <a:cs typeface="Arial" panose="020B0604020202020204" pitchFamily="34" charset="0"/>
              </a:rPr>
              <a:t>Bioinspired Drones</a:t>
            </a:r>
          </a:p>
        </p:txBody>
      </p:sp>
      <p:pic>
        <p:nvPicPr>
          <p:cNvPr id="4" name="Picture 3">
            <a:extLst>
              <a:ext uri="{FF2B5EF4-FFF2-40B4-BE49-F238E27FC236}">
                <a16:creationId xmlns:a16="http://schemas.microsoft.com/office/drawing/2014/main" id="{2F3E26F4-C6C1-69BB-3E4B-BFAB8AF42C21}"/>
              </a:ext>
            </a:extLst>
          </p:cNvPr>
          <p:cNvPicPr>
            <a:picLocks noChangeAspect="1"/>
          </p:cNvPicPr>
          <p:nvPr/>
        </p:nvPicPr>
        <p:blipFill>
          <a:blip r:embed="rId3"/>
          <a:stretch>
            <a:fillRect/>
          </a:stretch>
        </p:blipFill>
        <p:spPr>
          <a:xfrm>
            <a:off x="5225143" y="463858"/>
            <a:ext cx="6966857" cy="5930284"/>
          </a:xfrm>
          <a:prstGeom prst="rect">
            <a:avLst/>
          </a:prstGeom>
        </p:spPr>
      </p:pic>
      <p:sp>
        <p:nvSpPr>
          <p:cNvPr id="5" name="TextBox 1">
            <a:extLst>
              <a:ext uri="{FF2B5EF4-FFF2-40B4-BE49-F238E27FC236}">
                <a16:creationId xmlns:a16="http://schemas.microsoft.com/office/drawing/2014/main" id="{0BF2B0B1-F8A9-BF3B-27D5-5EB56F52BAB3}"/>
              </a:ext>
            </a:extLst>
          </p:cNvPr>
          <p:cNvSpPr txBox="1"/>
          <p:nvPr/>
        </p:nvSpPr>
        <p:spPr>
          <a:xfrm>
            <a:off x="4758349" y="6024810"/>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54566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1a – What are Bioinspired Drones?</a:t>
            </a:r>
          </a:p>
        </p:txBody>
      </p:sp>
      <p:pic>
        <p:nvPicPr>
          <p:cNvPr id="9" name="Picture 8" descr="A bird flying in the sky&#10;&#10;Description automatically generated">
            <a:extLst>
              <a:ext uri="{FF2B5EF4-FFF2-40B4-BE49-F238E27FC236}">
                <a16:creationId xmlns:a16="http://schemas.microsoft.com/office/drawing/2014/main" id="{AA8DF59B-2358-B842-33FC-21DF530B8E4A}"/>
              </a:ext>
            </a:extLst>
          </p:cNvPr>
          <p:cNvPicPr>
            <a:picLocks noChangeAspect="1"/>
          </p:cNvPicPr>
          <p:nvPr/>
        </p:nvPicPr>
        <p:blipFill rotWithShape="1">
          <a:blip r:embed="rId3">
            <a:extLst>
              <a:ext uri="{28A0092B-C50C-407E-A947-70E740481C1C}">
                <a14:useLocalDpi xmlns:a14="http://schemas.microsoft.com/office/drawing/2010/main" val="0"/>
              </a:ext>
            </a:extLst>
          </a:blip>
          <a:srcRect l="16340" b="1613"/>
          <a:stretch/>
        </p:blipFill>
        <p:spPr>
          <a:xfrm>
            <a:off x="333211" y="1343848"/>
            <a:ext cx="2733870" cy="2885594"/>
          </a:xfrm>
          <a:prstGeom prst="rect">
            <a:avLst/>
          </a:prstGeom>
        </p:spPr>
      </p:pic>
      <p:pic>
        <p:nvPicPr>
          <p:cNvPr id="5" name="Picture 4" descr="A white bird with blue wings&#10;&#10;Description automatically generated">
            <a:extLst>
              <a:ext uri="{FF2B5EF4-FFF2-40B4-BE49-F238E27FC236}">
                <a16:creationId xmlns:a16="http://schemas.microsoft.com/office/drawing/2014/main" id="{FD53366B-CDC0-6135-FF22-C72DE3A07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38646">
            <a:off x="-947386" y="3586501"/>
            <a:ext cx="4367453" cy="2456692"/>
          </a:xfrm>
          <a:prstGeom prst="rect">
            <a:avLst/>
          </a:prstGeom>
        </p:spPr>
      </p:pic>
      <p:pic>
        <p:nvPicPr>
          <p:cNvPr id="2054" name="Picture 6" descr="Engineers create robotic bird that can grasp branches | Daily Mail Online">
            <a:extLst>
              <a:ext uri="{FF2B5EF4-FFF2-40B4-BE49-F238E27FC236}">
                <a16:creationId xmlns:a16="http://schemas.microsoft.com/office/drawing/2014/main" id="{F377B7D0-3E24-9F3D-95A3-36CB82A1E8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64" b="3195"/>
          <a:stretch/>
        </p:blipFill>
        <p:spPr bwMode="auto">
          <a:xfrm>
            <a:off x="6717866" y="4001321"/>
            <a:ext cx="2261301" cy="20835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ird standing on a post&#10;&#10;Description automatically generated">
            <a:extLst>
              <a:ext uri="{FF2B5EF4-FFF2-40B4-BE49-F238E27FC236}">
                <a16:creationId xmlns:a16="http://schemas.microsoft.com/office/drawing/2014/main" id="{C319F912-1F64-ED5D-F6FF-A0F28D68AB6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l="10397" t="42047" r="52077" b="32430"/>
          <a:stretch/>
        </p:blipFill>
        <p:spPr>
          <a:xfrm>
            <a:off x="6679913" y="1832753"/>
            <a:ext cx="2202674" cy="1872772"/>
          </a:xfrm>
          <a:prstGeom prst="rect">
            <a:avLst/>
          </a:prstGeom>
        </p:spPr>
      </p:pic>
      <p:pic>
        <p:nvPicPr>
          <p:cNvPr id="19" name="Picture 18" descr="A close-up of a plane&#10;&#10;Description automatically generated">
            <a:extLst>
              <a:ext uri="{FF2B5EF4-FFF2-40B4-BE49-F238E27FC236}">
                <a16:creationId xmlns:a16="http://schemas.microsoft.com/office/drawing/2014/main" id="{12EA3736-65DE-8B07-557B-DED4960249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3324" y="4288842"/>
            <a:ext cx="2088555" cy="1952799"/>
          </a:xfrm>
          <a:prstGeom prst="rect">
            <a:avLst/>
          </a:prstGeom>
        </p:spPr>
      </p:pic>
      <p:pic>
        <p:nvPicPr>
          <p:cNvPr id="2068" name="Picture 20" descr="Maple Seed 3D Model $9 - .fbx .max .obj - Free3D">
            <a:extLst>
              <a:ext uri="{FF2B5EF4-FFF2-40B4-BE49-F238E27FC236}">
                <a16:creationId xmlns:a16="http://schemas.microsoft.com/office/drawing/2014/main" id="{6BF9933B-F51D-9EA6-1D1A-086424C35791}"/>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32014" t="59872" r="-19546" b="-28311"/>
          <a:stretch/>
        </p:blipFill>
        <p:spPr bwMode="auto">
          <a:xfrm rot="15281940">
            <a:off x="9457188" y="1358573"/>
            <a:ext cx="2710353" cy="2119155"/>
          </a:xfrm>
          <a:prstGeom prst="ellipse">
            <a:avLst/>
          </a:prstGeom>
          <a:noFill/>
          <a:extLst>
            <a:ext uri="{909E8E84-426E-40DD-AFC4-6F175D3DCCD1}">
              <a14:hiddenFill xmlns:a14="http://schemas.microsoft.com/office/drawing/2010/main">
                <a:solidFill>
                  <a:srgbClr val="FFFFFF"/>
                </a:solidFill>
              </a14:hiddenFill>
            </a:ext>
          </a:extLst>
        </p:spPr>
      </p:pic>
      <p:pic>
        <p:nvPicPr>
          <p:cNvPr id="2070" name="Picture 22" descr="Bots on the Move — Caltech Magazine">
            <a:extLst>
              <a:ext uri="{FF2B5EF4-FFF2-40B4-BE49-F238E27FC236}">
                <a16:creationId xmlns:a16="http://schemas.microsoft.com/office/drawing/2014/main" id="{0DEC81F8-00CF-4BFF-0C80-12B30A7C69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5479" y="3705525"/>
            <a:ext cx="2935092" cy="229329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ow Did the Bat Get Its Wings? | The Institute for Creation Research">
            <a:extLst>
              <a:ext uri="{FF2B5EF4-FFF2-40B4-BE49-F238E27FC236}">
                <a16:creationId xmlns:a16="http://schemas.microsoft.com/office/drawing/2014/main" id="{29FC2BC7-5380-60DC-97DD-7DF6397114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4757" y="1813623"/>
            <a:ext cx="2981280" cy="16784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27F6F1D2-0DD7-78B0-6312-3B785E3164D5}"/>
              </a:ext>
            </a:extLst>
          </p:cNvPr>
          <p:cNvSpPr txBox="1"/>
          <p:nvPr/>
        </p:nvSpPr>
        <p:spPr>
          <a:xfrm>
            <a:off x="2152908" y="5589059"/>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[7]</a:t>
            </a:r>
          </a:p>
        </p:txBody>
      </p:sp>
      <p:sp>
        <p:nvSpPr>
          <p:cNvPr id="4" name="TextBox 1">
            <a:extLst>
              <a:ext uri="{FF2B5EF4-FFF2-40B4-BE49-F238E27FC236}">
                <a16:creationId xmlns:a16="http://schemas.microsoft.com/office/drawing/2014/main" id="{E85FD503-AE80-1E2F-425E-DA21518F6A6A}"/>
              </a:ext>
            </a:extLst>
          </p:cNvPr>
          <p:cNvSpPr txBox="1"/>
          <p:nvPr/>
        </p:nvSpPr>
        <p:spPr>
          <a:xfrm>
            <a:off x="8563105" y="5545334"/>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[9]</a:t>
            </a:r>
          </a:p>
        </p:txBody>
      </p:sp>
      <p:sp>
        <p:nvSpPr>
          <p:cNvPr id="6" name="TextBox 1">
            <a:extLst>
              <a:ext uri="{FF2B5EF4-FFF2-40B4-BE49-F238E27FC236}">
                <a16:creationId xmlns:a16="http://schemas.microsoft.com/office/drawing/2014/main" id="{99D7D16B-6353-8144-3A44-B7DA55D61AD7}"/>
              </a:ext>
            </a:extLst>
          </p:cNvPr>
          <p:cNvSpPr txBox="1"/>
          <p:nvPr/>
        </p:nvSpPr>
        <p:spPr>
          <a:xfrm>
            <a:off x="11248537" y="3420849"/>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[6]</a:t>
            </a:r>
          </a:p>
        </p:txBody>
      </p:sp>
      <p:sp>
        <p:nvSpPr>
          <p:cNvPr id="7" name="TextBox 1">
            <a:extLst>
              <a:ext uri="{FF2B5EF4-FFF2-40B4-BE49-F238E27FC236}">
                <a16:creationId xmlns:a16="http://schemas.microsoft.com/office/drawing/2014/main" id="{DE3E1CCB-1767-5916-CA1D-EA6E82B2DC67}"/>
              </a:ext>
            </a:extLst>
          </p:cNvPr>
          <p:cNvSpPr txBox="1"/>
          <p:nvPr/>
        </p:nvSpPr>
        <p:spPr>
          <a:xfrm>
            <a:off x="8560538" y="3355241"/>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[5]</a:t>
            </a:r>
          </a:p>
        </p:txBody>
      </p:sp>
      <p:sp>
        <p:nvSpPr>
          <p:cNvPr id="8" name="TextBox 1">
            <a:extLst>
              <a:ext uri="{FF2B5EF4-FFF2-40B4-BE49-F238E27FC236}">
                <a16:creationId xmlns:a16="http://schemas.microsoft.com/office/drawing/2014/main" id="{53844FBB-2593-AC70-CB36-F5D4FC082A55}"/>
              </a:ext>
            </a:extLst>
          </p:cNvPr>
          <p:cNvSpPr txBox="1"/>
          <p:nvPr/>
        </p:nvSpPr>
        <p:spPr>
          <a:xfrm>
            <a:off x="5428219" y="5626382"/>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[8]</a:t>
            </a:r>
          </a:p>
        </p:txBody>
      </p:sp>
      <p:sp>
        <p:nvSpPr>
          <p:cNvPr id="10" name="TextBox 1">
            <a:extLst>
              <a:ext uri="{FF2B5EF4-FFF2-40B4-BE49-F238E27FC236}">
                <a16:creationId xmlns:a16="http://schemas.microsoft.com/office/drawing/2014/main" id="{12E14504-E682-27D7-2915-DC8F8D265575}"/>
              </a:ext>
            </a:extLst>
          </p:cNvPr>
          <p:cNvSpPr txBox="1"/>
          <p:nvPr/>
        </p:nvSpPr>
        <p:spPr>
          <a:xfrm>
            <a:off x="5428219" y="3414138"/>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[4]</a:t>
            </a:r>
          </a:p>
        </p:txBody>
      </p:sp>
      <p:sp>
        <p:nvSpPr>
          <p:cNvPr id="11" name="TextBox 1">
            <a:extLst>
              <a:ext uri="{FF2B5EF4-FFF2-40B4-BE49-F238E27FC236}">
                <a16:creationId xmlns:a16="http://schemas.microsoft.com/office/drawing/2014/main" id="{CA991C08-9E73-9ED5-CD49-932DFDE3E74A}"/>
              </a:ext>
            </a:extLst>
          </p:cNvPr>
          <p:cNvSpPr txBox="1"/>
          <p:nvPr/>
        </p:nvSpPr>
        <p:spPr>
          <a:xfrm>
            <a:off x="2154364" y="3398966"/>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[3]</a:t>
            </a:r>
          </a:p>
        </p:txBody>
      </p:sp>
      <p:sp>
        <p:nvSpPr>
          <p:cNvPr id="12" name="TextBox 1">
            <a:extLst>
              <a:ext uri="{FF2B5EF4-FFF2-40B4-BE49-F238E27FC236}">
                <a16:creationId xmlns:a16="http://schemas.microsoft.com/office/drawing/2014/main" id="{E18EB694-AB80-E124-E924-C9A0AB3021D3}"/>
              </a:ext>
            </a:extLst>
          </p:cNvPr>
          <p:cNvSpPr txBox="1"/>
          <p:nvPr/>
        </p:nvSpPr>
        <p:spPr>
          <a:xfrm>
            <a:off x="11248537" y="5648459"/>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[10]</a:t>
            </a:r>
          </a:p>
        </p:txBody>
      </p:sp>
      <p:sp>
        <p:nvSpPr>
          <p:cNvPr id="13" name="TextBox 1">
            <a:extLst>
              <a:ext uri="{FF2B5EF4-FFF2-40B4-BE49-F238E27FC236}">
                <a16:creationId xmlns:a16="http://schemas.microsoft.com/office/drawing/2014/main" id="{B689187B-26F0-2A52-A991-F54DC62BC9D3}"/>
              </a:ext>
            </a:extLst>
          </p:cNvPr>
          <p:cNvSpPr txBox="1"/>
          <p:nvPr/>
        </p:nvSpPr>
        <p:spPr>
          <a:xfrm>
            <a:off x="10289001" y="904081"/>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[11]</a:t>
            </a:r>
          </a:p>
        </p:txBody>
      </p:sp>
    </p:spTree>
    <p:extLst>
      <p:ext uri="{BB962C8B-B14F-4D97-AF65-F5344CB8AC3E}">
        <p14:creationId xmlns:p14="http://schemas.microsoft.com/office/powerpoint/2010/main" val="132423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1a – Bird-inspired Ornithopters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838200" y="1825625"/>
            <a:ext cx="10515600" cy="4537853"/>
          </a:xfrm>
        </p:spPr>
        <p:txBody>
          <a:bodyPr>
            <a:normAutofit/>
          </a:bodyPr>
          <a:lstStyle/>
          <a:p>
            <a:r>
              <a:rPr lang="en-GB" dirty="0">
                <a:latin typeface="Arial" panose="020B0604020202020204" pitchFamily="34" charset="0"/>
                <a:cs typeface="Arial" panose="020B0604020202020204" pitchFamily="34" charset="0"/>
              </a:rPr>
              <a:t>When compared to quadcopters </a:t>
            </a:r>
            <a:r>
              <a:rPr lang="en-GB" b="1" dirty="0">
                <a:latin typeface="Arial" panose="020B0604020202020204" pitchFamily="34" charset="0"/>
                <a:cs typeface="Arial" panose="020B0604020202020204" pitchFamily="34" charset="0"/>
              </a:rPr>
              <a:t>[12,13]</a:t>
            </a:r>
            <a:r>
              <a:rPr lang="en-GB" dirty="0">
                <a:latin typeface="Arial" panose="020B0604020202020204" pitchFamily="34" charset="0"/>
                <a:cs typeface="Arial" panose="020B0604020202020204" pitchFamily="34" charset="0"/>
              </a:rPr>
              <a:t>:</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Similar manoeuvrability*</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Better flight efficiency*</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Less noise</a:t>
            </a:r>
          </a:p>
          <a:p>
            <a:pPr lvl="1"/>
            <a:endParaRPr lang="en-GB" dirty="0">
              <a:latin typeface="Arial" panose="020B0604020202020204" pitchFamily="34" charset="0"/>
              <a:cs typeface="Arial" panose="020B0604020202020204" pitchFamily="34" charset="0"/>
            </a:endParaRPr>
          </a:p>
          <a:p>
            <a:pPr lvl="1"/>
            <a:r>
              <a:rPr lang="en-GB" dirty="0">
                <a:latin typeface="Arial" panose="020B0604020202020204" pitchFamily="34" charset="0"/>
                <a:cs typeface="Arial" panose="020B0604020202020204" pitchFamily="34" charset="0"/>
              </a:rPr>
              <a:t>Safer in collisions</a:t>
            </a:r>
          </a:p>
          <a:p>
            <a:pPr lvl="1"/>
            <a:endParaRPr lang="en-GB" dirty="0">
              <a:latin typeface="Arial" panose="020B0604020202020204" pitchFamily="34" charset="0"/>
              <a:cs typeface="Arial" panose="020B0604020202020204" pitchFamily="34" charset="0"/>
            </a:endParaRPr>
          </a:p>
          <a:p>
            <a:pPr marL="0" indent="0">
              <a:buNone/>
            </a:pPr>
            <a:r>
              <a:rPr lang="en-GB" sz="2000" dirty="0">
                <a:latin typeface="Arial" panose="020B0604020202020204" pitchFamily="34" charset="0"/>
                <a:cs typeface="Arial" panose="020B0604020202020204" pitchFamily="34" charset="0"/>
              </a:rPr>
              <a:t>* requires complex control</a:t>
            </a:r>
          </a:p>
        </p:txBody>
      </p:sp>
      <p:pic>
        <p:nvPicPr>
          <p:cNvPr id="4" name="Picture 3" descr="A white bird with blue wings&#10;&#10;Description automatically generated">
            <a:extLst>
              <a:ext uri="{FF2B5EF4-FFF2-40B4-BE49-F238E27FC236}">
                <a16:creationId xmlns:a16="http://schemas.microsoft.com/office/drawing/2014/main" id="{7B0F46BE-85A9-0B1A-084A-C451D7E7A5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838646">
            <a:off x="7763550" y="-112659"/>
            <a:ext cx="4603039" cy="2589209"/>
          </a:xfrm>
          <a:prstGeom prst="rect">
            <a:avLst/>
          </a:prstGeom>
        </p:spPr>
      </p:pic>
      <p:sp>
        <p:nvSpPr>
          <p:cNvPr id="5" name="TextBox 1">
            <a:extLst>
              <a:ext uri="{FF2B5EF4-FFF2-40B4-BE49-F238E27FC236}">
                <a16:creationId xmlns:a16="http://schemas.microsoft.com/office/drawing/2014/main" id="{2647C17D-BD3F-FDAB-1ACF-B07490B282DD}"/>
              </a:ext>
            </a:extLst>
          </p:cNvPr>
          <p:cNvSpPr txBox="1"/>
          <p:nvPr/>
        </p:nvSpPr>
        <p:spPr>
          <a:xfrm>
            <a:off x="11274085" y="1825625"/>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[8]</a:t>
            </a:r>
          </a:p>
        </p:txBody>
      </p:sp>
      <p:pic>
        <p:nvPicPr>
          <p:cNvPr id="8" name="New Video 3">
            <a:hlinkClick r:id="" action="ppaction://media"/>
            <a:extLst>
              <a:ext uri="{FF2B5EF4-FFF2-40B4-BE49-F238E27FC236}">
                <a16:creationId xmlns:a16="http://schemas.microsoft.com/office/drawing/2014/main" id="{67D7D51D-B065-3394-C3B3-75954C7A568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24352" y="2800555"/>
            <a:ext cx="5900704" cy="3343526"/>
          </a:xfrm>
          <a:prstGeom prst="rect">
            <a:avLst/>
          </a:prstGeom>
        </p:spPr>
      </p:pic>
      <p:sp>
        <p:nvSpPr>
          <p:cNvPr id="9" name="TextBox 1">
            <a:extLst>
              <a:ext uri="{FF2B5EF4-FFF2-40B4-BE49-F238E27FC236}">
                <a16:creationId xmlns:a16="http://schemas.microsoft.com/office/drawing/2014/main" id="{7F193CD6-EB7D-0733-082A-964391A828E3}"/>
              </a:ext>
            </a:extLst>
          </p:cNvPr>
          <p:cNvSpPr txBox="1"/>
          <p:nvPr/>
        </p:nvSpPr>
        <p:spPr>
          <a:xfrm>
            <a:off x="11194140" y="6144080"/>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67572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1a – Ornithopter Control</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838200" y="1552826"/>
            <a:ext cx="10515600" cy="5185661"/>
          </a:xfrm>
        </p:spPr>
        <p:txBody>
          <a:bodyPr>
            <a:normAutofit/>
          </a:bodyPr>
          <a:lstStyle/>
          <a:p>
            <a:r>
              <a:rPr lang="en-GB" sz="2400" dirty="0">
                <a:latin typeface="Arial" panose="020B0604020202020204" pitchFamily="34" charset="0"/>
                <a:cs typeface="Arial" panose="020B0604020202020204" pitchFamily="34" charset="0"/>
              </a:rPr>
              <a:t>Dynamic behaviour (kinematics, airflow) needs to be predictable</a:t>
            </a: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Unsteady separating airflow is not fully understood </a:t>
            </a:r>
            <a:r>
              <a:rPr lang="en-GB" sz="2400" b="1" dirty="0">
                <a:latin typeface="Arial" panose="020B0604020202020204" pitchFamily="34" charset="0"/>
                <a:cs typeface="Arial" panose="020B0604020202020204" pitchFamily="34" charset="0"/>
              </a:rPr>
              <a:t>[15]</a:t>
            </a:r>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Simpler designs have less control authority </a:t>
            </a:r>
            <a:r>
              <a:rPr lang="en-GB" sz="2400" b="1" dirty="0">
                <a:latin typeface="Arial" panose="020B0604020202020204" pitchFamily="34" charset="0"/>
                <a:cs typeface="Arial" panose="020B0604020202020204" pitchFamily="34" charset="0"/>
              </a:rPr>
              <a:t>[16]</a:t>
            </a:r>
          </a:p>
        </p:txBody>
      </p:sp>
      <p:pic>
        <p:nvPicPr>
          <p:cNvPr id="5" name="Picture 4" descr="A collage of different colored smoke&#10;&#10;Description automatically generated">
            <a:extLst>
              <a:ext uri="{FF2B5EF4-FFF2-40B4-BE49-F238E27FC236}">
                <a16:creationId xmlns:a16="http://schemas.microsoft.com/office/drawing/2014/main" id="{B4BD104C-7046-1DF1-1584-31D720EC8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533" y="2244756"/>
            <a:ext cx="3677385" cy="3060418"/>
          </a:xfrm>
          <a:prstGeom prst="rect">
            <a:avLst/>
          </a:prstGeom>
        </p:spPr>
      </p:pic>
      <p:sp>
        <p:nvSpPr>
          <p:cNvPr id="4" name="TextBox 1">
            <a:extLst>
              <a:ext uri="{FF2B5EF4-FFF2-40B4-BE49-F238E27FC236}">
                <a16:creationId xmlns:a16="http://schemas.microsoft.com/office/drawing/2014/main" id="{869C78DF-B529-5EA4-6BC7-5DB57C9DA5F6}"/>
              </a:ext>
            </a:extLst>
          </p:cNvPr>
          <p:cNvSpPr txBox="1"/>
          <p:nvPr/>
        </p:nvSpPr>
        <p:spPr>
          <a:xfrm>
            <a:off x="4851918" y="4935842"/>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[14]</a:t>
            </a:r>
          </a:p>
        </p:txBody>
      </p:sp>
      <p:sp>
        <p:nvSpPr>
          <p:cNvPr id="6" name="TextBox 1">
            <a:extLst>
              <a:ext uri="{FF2B5EF4-FFF2-40B4-BE49-F238E27FC236}">
                <a16:creationId xmlns:a16="http://schemas.microsoft.com/office/drawing/2014/main" id="{46599032-F1F1-3B3B-CEA6-55CB0A651F88}"/>
              </a:ext>
            </a:extLst>
          </p:cNvPr>
          <p:cNvSpPr txBox="1"/>
          <p:nvPr/>
        </p:nvSpPr>
        <p:spPr>
          <a:xfrm>
            <a:off x="10959577" y="5120508"/>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[15]</a:t>
            </a:r>
          </a:p>
        </p:txBody>
      </p:sp>
      <p:pic>
        <p:nvPicPr>
          <p:cNvPr id="2054" name="Picture 6">
            <a:extLst>
              <a:ext uri="{FF2B5EF4-FFF2-40B4-BE49-F238E27FC236}">
                <a16:creationId xmlns:a16="http://schemas.microsoft.com/office/drawing/2014/main" id="{462430D5-2772-ABC1-1D7E-B9FDA0EE98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 t="56216" r="59852" b="3703"/>
          <a:stretch/>
        </p:blipFill>
        <p:spPr bwMode="auto">
          <a:xfrm>
            <a:off x="6078542" y="2281383"/>
            <a:ext cx="4846401" cy="336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23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lane&#10;&#10;Description automatically generated">
            <a:extLst>
              <a:ext uri="{FF2B5EF4-FFF2-40B4-BE49-F238E27FC236}">
                <a16:creationId xmlns:a16="http://schemas.microsoft.com/office/drawing/2014/main" id="{2E60DBFB-215A-D170-B28A-EF920D2E9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705" y="408548"/>
            <a:ext cx="2714435" cy="2537996"/>
          </a:xfrm>
          <a:prstGeom prst="rect">
            <a:avLst/>
          </a:prstGeom>
        </p:spPr>
      </p:pic>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p:txBody>
          <a:bodyPr/>
          <a:lstStyle/>
          <a:p>
            <a:r>
              <a:rPr lang="en-GB" b="1" dirty="0">
                <a:latin typeface="Arial" panose="020B0604020202020204" pitchFamily="34" charset="0"/>
              </a:rPr>
              <a:t>1a – Seed-Inspired Flyers</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838200" y="1825625"/>
            <a:ext cx="7483764" cy="4351338"/>
          </a:xfrm>
        </p:spPr>
        <p:txBody>
          <a:bodyPr/>
          <a:lstStyle/>
          <a:p>
            <a:r>
              <a:rPr lang="en-GB" dirty="0">
                <a:latin typeface="Arial" panose="020B0604020202020204" pitchFamily="34" charset="0"/>
                <a:cs typeface="Arial" panose="020B0604020202020204" pitchFamily="34" charset="0"/>
              </a:rPr>
              <a:t>Based on </a:t>
            </a:r>
            <a:r>
              <a:rPr lang="en-GB" i="1" dirty="0">
                <a:latin typeface="Arial" panose="020B0604020202020204" pitchFamily="34" charset="0"/>
                <a:cs typeface="Arial" panose="020B0604020202020204" pitchFamily="34" charset="0"/>
              </a:rPr>
              <a:t>anemochory</a:t>
            </a:r>
            <a:r>
              <a:rPr lang="en-GB" dirty="0">
                <a:latin typeface="Arial" panose="020B0604020202020204" pitchFamily="34" charset="0"/>
                <a:cs typeface="Arial" panose="020B0604020202020204" pitchFamily="34" charset="0"/>
              </a:rPr>
              <a:t> – dispersal by wind</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Seeds can flutter (maple), or float (dandelion)</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Potential uses in surveillance and environmental monitoring</a:t>
            </a:r>
          </a:p>
        </p:txBody>
      </p:sp>
      <p:pic>
        <p:nvPicPr>
          <p:cNvPr id="6" name="Picture 5" descr="A close-up of a dandelion seed&#10;&#10;Description automatically generated">
            <a:extLst>
              <a:ext uri="{FF2B5EF4-FFF2-40B4-BE49-F238E27FC236}">
                <a16:creationId xmlns:a16="http://schemas.microsoft.com/office/drawing/2014/main" id="{B6704539-E6AC-FBEA-1F4B-B42007BFBEBB}"/>
              </a:ext>
            </a:extLst>
          </p:cNvPr>
          <p:cNvPicPr>
            <a:picLocks noChangeAspect="1"/>
          </p:cNvPicPr>
          <p:nvPr/>
        </p:nvPicPr>
        <p:blipFill rotWithShape="1">
          <a:blip r:embed="rId4">
            <a:extLst>
              <a:ext uri="{28A0092B-C50C-407E-A947-70E740481C1C}">
                <a14:useLocalDpi xmlns:a14="http://schemas.microsoft.com/office/drawing/2010/main" val="0"/>
              </a:ext>
            </a:extLst>
          </a:blip>
          <a:srcRect t="15579"/>
          <a:stretch/>
        </p:blipFill>
        <p:spPr>
          <a:xfrm>
            <a:off x="7316124" y="2946544"/>
            <a:ext cx="4359016" cy="2985331"/>
          </a:xfrm>
          <a:prstGeom prst="rect">
            <a:avLst/>
          </a:prstGeom>
        </p:spPr>
      </p:pic>
      <p:sp>
        <p:nvSpPr>
          <p:cNvPr id="4" name="TextBox 1">
            <a:extLst>
              <a:ext uri="{FF2B5EF4-FFF2-40B4-BE49-F238E27FC236}">
                <a16:creationId xmlns:a16="http://schemas.microsoft.com/office/drawing/2014/main" id="{9B505AC0-133D-9D21-FD16-37BB41BAEC1C}"/>
              </a:ext>
            </a:extLst>
          </p:cNvPr>
          <p:cNvSpPr txBox="1"/>
          <p:nvPr/>
        </p:nvSpPr>
        <p:spPr>
          <a:xfrm>
            <a:off x="11143828" y="6123543"/>
            <a:ext cx="62263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[17]</a:t>
            </a:r>
          </a:p>
        </p:txBody>
      </p:sp>
      <p:sp>
        <p:nvSpPr>
          <p:cNvPr id="7" name="TextBox 1">
            <a:extLst>
              <a:ext uri="{FF2B5EF4-FFF2-40B4-BE49-F238E27FC236}">
                <a16:creationId xmlns:a16="http://schemas.microsoft.com/office/drawing/2014/main" id="{286E13E7-445A-060E-C004-1772BF96F605}"/>
              </a:ext>
            </a:extLst>
          </p:cNvPr>
          <p:cNvSpPr txBox="1"/>
          <p:nvPr/>
        </p:nvSpPr>
        <p:spPr>
          <a:xfrm>
            <a:off x="11267480" y="2170823"/>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[10]</a:t>
            </a:r>
          </a:p>
        </p:txBody>
      </p:sp>
      <p:sp>
        <p:nvSpPr>
          <p:cNvPr id="9" name="TextBox 1">
            <a:extLst>
              <a:ext uri="{FF2B5EF4-FFF2-40B4-BE49-F238E27FC236}">
                <a16:creationId xmlns:a16="http://schemas.microsoft.com/office/drawing/2014/main" id="{3F1D8369-05E5-0323-480F-A2E275F7F7C5}"/>
              </a:ext>
            </a:extLst>
          </p:cNvPr>
          <p:cNvSpPr txBox="1"/>
          <p:nvPr/>
        </p:nvSpPr>
        <p:spPr>
          <a:xfrm>
            <a:off x="9777426" y="2170823"/>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[6]</a:t>
            </a:r>
          </a:p>
        </p:txBody>
      </p:sp>
      <p:pic>
        <p:nvPicPr>
          <p:cNvPr id="8" name="Picture 20" descr="Maple Seed 3D Model $9 - .fbx .max .obj - Free3D">
            <a:extLst>
              <a:ext uri="{FF2B5EF4-FFF2-40B4-BE49-F238E27FC236}">
                <a16:creationId xmlns:a16="http://schemas.microsoft.com/office/drawing/2014/main" id="{5F7B0957-3E2B-5B94-689C-990AA504366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32014" t="59872" r="-19546" b="-28311"/>
          <a:stretch/>
        </p:blipFill>
        <p:spPr bwMode="auto">
          <a:xfrm rot="15281940">
            <a:off x="7838686" y="77167"/>
            <a:ext cx="2710353" cy="211915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37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06FA-00BE-5657-1E70-95A1F3F56150}"/>
              </a:ext>
            </a:extLst>
          </p:cNvPr>
          <p:cNvSpPr>
            <a:spLocks noGrp="1"/>
          </p:cNvSpPr>
          <p:nvPr>
            <p:ph type="title"/>
          </p:nvPr>
        </p:nvSpPr>
        <p:spPr>
          <a:xfrm>
            <a:off x="838200" y="365126"/>
            <a:ext cx="10515600" cy="881784"/>
          </a:xfrm>
        </p:spPr>
        <p:txBody>
          <a:bodyPr>
            <a:normAutofit/>
          </a:bodyPr>
          <a:lstStyle/>
          <a:p>
            <a:r>
              <a:rPr lang="en-GB" sz="3600" b="1" dirty="0">
                <a:latin typeface="Arial" panose="020B0604020202020204" pitchFamily="34" charset="0"/>
              </a:rPr>
              <a:t>1a – Dandelion Seed-Inspired Flyer Control</a:t>
            </a:r>
          </a:p>
        </p:txBody>
      </p:sp>
      <p:sp>
        <p:nvSpPr>
          <p:cNvPr id="3" name="Content Placeholder 2">
            <a:extLst>
              <a:ext uri="{FF2B5EF4-FFF2-40B4-BE49-F238E27FC236}">
                <a16:creationId xmlns:a16="http://schemas.microsoft.com/office/drawing/2014/main" id="{C5B81A0C-8845-B004-71F6-F1DD3BF7CDDD}"/>
              </a:ext>
            </a:extLst>
          </p:cNvPr>
          <p:cNvSpPr>
            <a:spLocks noGrp="1"/>
          </p:cNvSpPr>
          <p:nvPr>
            <p:ph idx="1"/>
          </p:nvPr>
        </p:nvSpPr>
        <p:spPr>
          <a:xfrm>
            <a:off x="373092" y="1586605"/>
            <a:ext cx="5296890" cy="5493683"/>
          </a:xfrm>
        </p:spPr>
        <p:txBody>
          <a:bodyPr>
            <a:normAutofit/>
          </a:bodyPr>
          <a:lstStyle/>
          <a:p>
            <a:r>
              <a:rPr lang="en-GB" sz="2400" dirty="0" err="1">
                <a:latin typeface="Arial" panose="020B0604020202020204" pitchFamily="34" charset="0"/>
                <a:cs typeface="Arial" panose="020B0604020202020204" pitchFamily="34" charset="0"/>
              </a:rPr>
              <a:t>UoE</a:t>
            </a:r>
            <a:r>
              <a:rPr lang="en-GB" sz="2400" dirty="0">
                <a:latin typeface="Arial" panose="020B0604020202020204" pitchFamily="34" charset="0"/>
                <a:cs typeface="Arial" panose="020B0604020202020204" pitchFamily="34" charset="0"/>
              </a:rPr>
              <a:t> led </a:t>
            </a:r>
            <a:r>
              <a:rPr lang="en-GB" sz="2400" b="1" dirty="0">
                <a:latin typeface="Arial" panose="020B0604020202020204" pitchFamily="34" charset="0"/>
                <a:cs typeface="Arial" panose="020B0604020202020204" pitchFamily="34" charset="0"/>
              </a:rPr>
              <a:t>DANDIDRONE</a:t>
            </a:r>
            <a:r>
              <a:rPr lang="en-GB" sz="2400" dirty="0">
                <a:latin typeface="Arial" panose="020B0604020202020204" pitchFamily="34" charset="0"/>
                <a:cs typeface="Arial" panose="020B0604020202020204" pitchFamily="34" charset="0"/>
              </a:rPr>
              <a:t> project </a:t>
            </a:r>
            <a:r>
              <a:rPr lang="en-GB" sz="2400" b="1" dirty="0">
                <a:latin typeface="Arial" panose="020B0604020202020204" pitchFamily="34" charset="0"/>
                <a:cs typeface="Arial" panose="020B0604020202020204" pitchFamily="34" charset="0"/>
              </a:rPr>
              <a:t>[18]</a:t>
            </a: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Dynamics are relatively simple (separated </a:t>
            </a:r>
            <a:r>
              <a:rPr lang="en-GB" sz="2400" b="1" dirty="0">
                <a:latin typeface="Arial" panose="020B0604020202020204" pitchFamily="34" charset="0"/>
                <a:cs typeface="Arial" panose="020B0604020202020204" pitchFamily="34" charset="0"/>
              </a:rPr>
              <a:t>vortex ring</a:t>
            </a:r>
            <a:r>
              <a:rPr lang="en-GB" sz="2400" dirty="0">
                <a:latin typeface="Arial" panose="020B0604020202020204" pitchFamily="34" charset="0"/>
                <a:cs typeface="Arial" panose="020B0604020202020204" pitchFamily="34" charset="0"/>
              </a:rPr>
              <a:t>) </a:t>
            </a:r>
            <a:r>
              <a:rPr lang="en-GB" sz="2400" b="1" dirty="0">
                <a:latin typeface="Arial" panose="020B0604020202020204" pitchFamily="34" charset="0"/>
                <a:cs typeface="Arial" panose="020B0604020202020204" pitchFamily="34" charset="0"/>
              </a:rPr>
              <a:t>[19]</a:t>
            </a:r>
          </a:p>
          <a:p>
            <a:endParaRPr lang="en-GB" sz="2400" b="1"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Actuation (</a:t>
            </a:r>
            <a:r>
              <a:rPr lang="en-GB" sz="2400" b="1" dirty="0">
                <a:latin typeface="Arial" panose="020B0604020202020204" pitchFamily="34" charset="0"/>
                <a:cs typeface="Arial" panose="020B0604020202020204" pitchFamily="34" charset="0"/>
              </a:rPr>
              <a:t>shape morphing </a:t>
            </a:r>
            <a:r>
              <a:rPr lang="en-GB" sz="2400" dirty="0">
                <a:latin typeface="Arial" panose="020B0604020202020204" pitchFamily="34" charset="0"/>
                <a:cs typeface="Arial" panose="020B0604020202020204" pitchFamily="34" charset="0"/>
              </a:rPr>
              <a:t>to alter falling speed) has been tested </a:t>
            </a:r>
            <a:r>
              <a:rPr lang="en-GB" sz="2400" b="1" dirty="0">
                <a:latin typeface="Arial" panose="020B0604020202020204" pitchFamily="34" charset="0"/>
                <a:cs typeface="Arial" panose="020B0604020202020204" pitchFamily="34" charset="0"/>
              </a:rPr>
              <a:t>[20]</a:t>
            </a:r>
          </a:p>
          <a:p>
            <a:endParaRPr lang="en-GB" sz="2400" dirty="0">
              <a:latin typeface="Arial" panose="020B0604020202020204" pitchFamily="34" charset="0"/>
              <a:cs typeface="Arial" panose="020B0604020202020204" pitchFamily="34" charset="0"/>
            </a:endParaRPr>
          </a:p>
          <a:p>
            <a:r>
              <a:rPr lang="en-GB" sz="2400" dirty="0">
                <a:latin typeface="Arial" panose="020B0604020202020204" pitchFamily="34" charset="0"/>
                <a:cs typeface="Arial" panose="020B0604020202020204" pitchFamily="34" charset="0"/>
              </a:rPr>
              <a:t>Comprehensive control not yet developed</a:t>
            </a:r>
          </a:p>
        </p:txBody>
      </p:sp>
      <p:pic>
        <p:nvPicPr>
          <p:cNvPr id="4" name="Picture 3" descr="A dandelion with a swirly effect&#10;&#10;Description automatically generated">
            <a:extLst>
              <a:ext uri="{FF2B5EF4-FFF2-40B4-BE49-F238E27FC236}">
                <a16:creationId xmlns:a16="http://schemas.microsoft.com/office/drawing/2014/main" id="{F40D3E87-A856-1A2D-E411-13360E606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660" y="1638467"/>
            <a:ext cx="2733577" cy="4295619"/>
          </a:xfrm>
          <a:prstGeom prst="rect">
            <a:avLst/>
          </a:prstGeom>
        </p:spPr>
      </p:pic>
      <p:sp>
        <p:nvSpPr>
          <p:cNvPr id="5" name="TextBox 1">
            <a:extLst>
              <a:ext uri="{FF2B5EF4-FFF2-40B4-BE49-F238E27FC236}">
                <a16:creationId xmlns:a16="http://schemas.microsoft.com/office/drawing/2014/main" id="{CC3D13F1-1379-AAAD-4C23-A1F4740E0BB8}"/>
              </a:ext>
            </a:extLst>
          </p:cNvPr>
          <p:cNvSpPr txBox="1"/>
          <p:nvPr/>
        </p:nvSpPr>
        <p:spPr>
          <a:xfrm>
            <a:off x="8146202" y="5975094"/>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[18]</a:t>
            </a:r>
          </a:p>
        </p:txBody>
      </p:sp>
      <p:sp>
        <p:nvSpPr>
          <p:cNvPr id="6" name="AutoShape 2" descr="Fig. 3">
            <a:extLst>
              <a:ext uri="{FF2B5EF4-FFF2-40B4-BE49-F238E27FC236}">
                <a16:creationId xmlns:a16="http://schemas.microsoft.com/office/drawing/2014/main" id="{33C22C38-646A-787E-FB58-B862CC2063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76" name="Picture 4" descr="Fig. 3">
            <a:extLst>
              <a:ext uri="{FF2B5EF4-FFF2-40B4-BE49-F238E27FC236}">
                <a16:creationId xmlns:a16="http://schemas.microsoft.com/office/drawing/2014/main" id="{31A08E6C-F205-E83E-3F92-DABA0A36FD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5" t="25284" r="56225" b="31853"/>
          <a:stretch/>
        </p:blipFill>
        <p:spPr bwMode="auto">
          <a:xfrm>
            <a:off x="10171675" y="1632932"/>
            <a:ext cx="1840291" cy="43254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g. 3">
            <a:extLst>
              <a:ext uri="{FF2B5EF4-FFF2-40B4-BE49-F238E27FC236}">
                <a16:creationId xmlns:a16="http://schemas.microsoft.com/office/drawing/2014/main" id="{914A9861-2899-D6D7-F13F-709508D6C4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 t="25384" r="89002" b="32172"/>
          <a:stretch/>
        </p:blipFill>
        <p:spPr bwMode="auto">
          <a:xfrm>
            <a:off x="9078915" y="1632932"/>
            <a:ext cx="1028684" cy="43128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a:extLst>
              <a:ext uri="{FF2B5EF4-FFF2-40B4-BE49-F238E27FC236}">
                <a16:creationId xmlns:a16="http://schemas.microsoft.com/office/drawing/2014/main" id="{1DAB8927-D348-8154-0A3A-09FBD5A346FA}"/>
              </a:ext>
            </a:extLst>
          </p:cNvPr>
          <p:cNvSpPr txBox="1"/>
          <p:nvPr/>
        </p:nvSpPr>
        <p:spPr>
          <a:xfrm>
            <a:off x="11416931" y="5975094"/>
            <a:ext cx="595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[20]</a:t>
            </a:r>
          </a:p>
        </p:txBody>
      </p:sp>
    </p:spTree>
    <p:extLst>
      <p:ext uri="{BB962C8B-B14F-4D97-AF65-F5344CB8AC3E}">
        <p14:creationId xmlns:p14="http://schemas.microsoft.com/office/powerpoint/2010/main" val="255131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8750-DC9F-E71D-E5B1-409BD446ED7F}"/>
              </a:ext>
            </a:extLst>
          </p:cNvPr>
          <p:cNvSpPr>
            <a:spLocks noGrp="1"/>
          </p:cNvSpPr>
          <p:nvPr>
            <p:ph type="title"/>
          </p:nvPr>
        </p:nvSpPr>
        <p:spPr/>
        <p:txBody>
          <a:bodyPr/>
          <a:lstStyle/>
          <a:p>
            <a:r>
              <a:rPr lang="en-GB" b="1" dirty="0"/>
              <a:t>Section 1b</a:t>
            </a:r>
          </a:p>
        </p:txBody>
      </p:sp>
      <p:sp>
        <p:nvSpPr>
          <p:cNvPr id="3" name="Text Placeholder 2">
            <a:extLst>
              <a:ext uri="{FF2B5EF4-FFF2-40B4-BE49-F238E27FC236}">
                <a16:creationId xmlns:a16="http://schemas.microsoft.com/office/drawing/2014/main" id="{D1A9FBF2-2A94-FDE2-B90A-180EA9E7653D}"/>
              </a:ext>
            </a:extLst>
          </p:cNvPr>
          <p:cNvSpPr>
            <a:spLocks noGrp="1"/>
          </p:cNvSpPr>
          <p:nvPr>
            <p:ph type="body" idx="1"/>
          </p:nvPr>
        </p:nvSpPr>
        <p:spPr/>
        <p:txBody>
          <a:bodyPr/>
          <a:lstStyle/>
          <a:p>
            <a:r>
              <a:rPr lang="en-GB" dirty="0">
                <a:solidFill>
                  <a:schemeClr val="tx1"/>
                </a:solidFill>
                <a:latin typeface="Arial" panose="020B0604020202020204" pitchFamily="34" charset="0"/>
                <a:cs typeface="Arial" panose="020B0604020202020204" pitchFamily="34" charset="0"/>
              </a:rPr>
              <a:t>Neural Network (NN) Verification</a:t>
            </a:r>
          </a:p>
        </p:txBody>
      </p:sp>
      <p:pic>
        <p:nvPicPr>
          <p:cNvPr id="4" name="Picture 3">
            <a:extLst>
              <a:ext uri="{FF2B5EF4-FFF2-40B4-BE49-F238E27FC236}">
                <a16:creationId xmlns:a16="http://schemas.microsoft.com/office/drawing/2014/main" id="{B4AE4FDE-8568-D0EC-7B2B-263BADBECD0B}"/>
              </a:ext>
            </a:extLst>
          </p:cNvPr>
          <p:cNvPicPr>
            <a:picLocks noChangeAspect="1"/>
          </p:cNvPicPr>
          <p:nvPr/>
        </p:nvPicPr>
        <p:blipFill>
          <a:blip r:embed="rId3"/>
          <a:stretch>
            <a:fillRect/>
          </a:stretch>
        </p:blipFill>
        <p:spPr>
          <a:xfrm>
            <a:off x="5550960" y="1238459"/>
            <a:ext cx="5058617" cy="3324016"/>
          </a:xfrm>
          <a:prstGeom prst="rect">
            <a:avLst/>
          </a:prstGeom>
        </p:spPr>
      </p:pic>
      <p:sp>
        <p:nvSpPr>
          <p:cNvPr id="5" name="TextBox 1">
            <a:extLst>
              <a:ext uri="{FF2B5EF4-FFF2-40B4-BE49-F238E27FC236}">
                <a16:creationId xmlns:a16="http://schemas.microsoft.com/office/drawing/2014/main" id="{5E1257E9-37B0-FBA8-2BE2-26183557C160}"/>
              </a:ext>
            </a:extLst>
          </p:cNvPr>
          <p:cNvSpPr txBox="1"/>
          <p:nvPr/>
        </p:nvSpPr>
        <p:spPr>
          <a:xfrm>
            <a:off x="9928179" y="4562475"/>
            <a:ext cx="466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121179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EB69C1E572704EBA482EBB7D52F114" ma:contentTypeVersion="13" ma:contentTypeDescription="Create a new document." ma:contentTypeScope="" ma:versionID="b03e40a916c1c5150939fd851e40ffcf">
  <xsd:schema xmlns:xsd="http://www.w3.org/2001/XMLSchema" xmlns:xs="http://www.w3.org/2001/XMLSchema" xmlns:p="http://schemas.microsoft.com/office/2006/metadata/properties" xmlns:ns3="3defa980-c96e-4e8b-a73e-1060eba6f0d4" xmlns:ns4="92de0e51-1e8a-4a9b-9f15-64a6fdf36d9f" targetNamespace="http://schemas.microsoft.com/office/2006/metadata/properties" ma:root="true" ma:fieldsID="1d574247d32c74d43a9866daeead8031" ns3:_="" ns4:_="">
    <xsd:import namespace="3defa980-c96e-4e8b-a73e-1060eba6f0d4"/>
    <xsd:import namespace="92de0e51-1e8a-4a9b-9f15-64a6fdf36d9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efa980-c96e-4e8b-a73e-1060eba6f0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de0e51-1e8a-4a9b-9f15-64a6fdf36d9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defa980-c96e-4e8b-a73e-1060eba6f0d4" xsi:nil="true"/>
  </documentManagement>
</p:properties>
</file>

<file path=customXml/itemProps1.xml><?xml version="1.0" encoding="utf-8"?>
<ds:datastoreItem xmlns:ds="http://schemas.openxmlformats.org/officeDocument/2006/customXml" ds:itemID="{A2E3230A-0C26-4CFF-9486-01AB348F8C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efa980-c96e-4e8b-a73e-1060eba6f0d4"/>
    <ds:schemaRef ds:uri="92de0e51-1e8a-4a9b-9f15-64a6fdf36d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5B8794-31AB-4E87-846E-FC8109C8D310}">
  <ds:schemaRefs>
    <ds:schemaRef ds:uri="http://schemas.microsoft.com/sharepoint/v3/contenttype/forms"/>
  </ds:schemaRefs>
</ds:datastoreItem>
</file>

<file path=customXml/itemProps3.xml><?xml version="1.0" encoding="utf-8"?>
<ds:datastoreItem xmlns:ds="http://schemas.openxmlformats.org/officeDocument/2006/customXml" ds:itemID="{2F7BC97C-D6C2-450E-98EE-99988004EA33}">
  <ds:schemaRefs>
    <ds:schemaRef ds:uri="http://schemas.openxmlformats.org/package/2006/metadata/core-properties"/>
    <ds:schemaRef ds:uri="92de0e51-1e8a-4a9b-9f15-64a6fdf36d9f"/>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3defa980-c96e-4e8b-a73e-1060eba6f0d4"/>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1167</TotalTime>
  <Words>3531</Words>
  <Application>Microsoft Office PowerPoint</Application>
  <PresentationFormat>Widescreen</PresentationFormat>
  <Paragraphs>398</Paragraphs>
  <Slides>25</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Helvetica</vt:lpstr>
      <vt:lpstr>Segoe UI</vt:lpstr>
      <vt:lpstr>Söhne</vt:lpstr>
      <vt:lpstr>Times New Roman</vt:lpstr>
      <vt:lpstr>Office Theme</vt:lpstr>
      <vt:lpstr>Robust Design of Bio-inspired Drones with Verified Neural Networks​</vt:lpstr>
      <vt:lpstr>Contents</vt:lpstr>
      <vt:lpstr>Section 1a</vt:lpstr>
      <vt:lpstr>1a – What are Bioinspired Drones?</vt:lpstr>
      <vt:lpstr>1a – Bird-inspired Ornithopters</vt:lpstr>
      <vt:lpstr>1a – Ornithopter Control</vt:lpstr>
      <vt:lpstr>1a – Seed-Inspired Flyers</vt:lpstr>
      <vt:lpstr>1a – Dandelion Seed-Inspired Flyer Control</vt:lpstr>
      <vt:lpstr>Section 1b</vt:lpstr>
      <vt:lpstr>1b – NN Verification</vt:lpstr>
      <vt:lpstr>1b – NN Verification Tools</vt:lpstr>
      <vt:lpstr>1b – NNs for Control</vt:lpstr>
      <vt:lpstr>Section 2a</vt:lpstr>
      <vt:lpstr>2a – Applying NNV to Control – Aircraft Collision avoidance</vt:lpstr>
      <vt:lpstr>2a – Applying NNV to Dynamical simulations</vt:lpstr>
      <vt:lpstr>2a – Applying NNV to Dynamical simulations</vt:lpstr>
      <vt:lpstr>Section 2b</vt:lpstr>
      <vt:lpstr>2b – NNV for Control (Self-driving Car) </vt:lpstr>
      <vt:lpstr>2b – NNV for Control (Dandelion Drone) </vt:lpstr>
      <vt:lpstr>2b – NNV for Control (Dandelion Drone) </vt:lpstr>
      <vt:lpstr>Section 3</vt:lpstr>
      <vt:lpstr>3 - Objectives</vt:lpstr>
      <vt:lpstr>3 – Closing Statement</vt:lpstr>
      <vt:lpstr>References 1</vt:lpstr>
      <vt:lpstr>References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 Design of Bio-inspired Drones with Verified Neural Networks</dc:title>
  <dc:creator>Colin Kessler</dc:creator>
  <cp:lastModifiedBy>Colin Kessler</cp:lastModifiedBy>
  <cp:revision>2</cp:revision>
  <dcterms:created xsi:type="dcterms:W3CDTF">2023-11-13T17:42:28Z</dcterms:created>
  <dcterms:modified xsi:type="dcterms:W3CDTF">2023-11-17T14:18:25Z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0x010100E4EB69C1E572704EBA482EBB7D52F114</vt:lpwstr>
  </property>
</Properties>
</file>